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45"/>
  </p:notesMasterIdLst>
  <p:sldIdLst>
    <p:sldId id="277" r:id="rId3"/>
    <p:sldId id="261" r:id="rId4"/>
    <p:sldId id="282" r:id="rId5"/>
    <p:sldId id="283" r:id="rId6"/>
    <p:sldId id="284" r:id="rId7"/>
    <p:sldId id="300" r:id="rId8"/>
    <p:sldId id="285" r:id="rId9"/>
    <p:sldId id="301" r:id="rId10"/>
    <p:sldId id="304" r:id="rId11"/>
    <p:sldId id="305" r:id="rId12"/>
    <p:sldId id="306" r:id="rId13"/>
    <p:sldId id="307" r:id="rId14"/>
    <p:sldId id="308" r:id="rId15"/>
    <p:sldId id="286" r:id="rId16"/>
    <p:sldId id="990" r:id="rId17"/>
    <p:sldId id="1004" r:id="rId18"/>
    <p:sldId id="989" r:id="rId19"/>
    <p:sldId id="287" r:id="rId20"/>
    <p:sldId id="288" r:id="rId21"/>
    <p:sldId id="289" r:id="rId22"/>
    <p:sldId id="293" r:id="rId23"/>
    <p:sldId id="292" r:id="rId24"/>
    <p:sldId id="294" r:id="rId25"/>
    <p:sldId id="295" r:id="rId26"/>
    <p:sldId id="296" r:id="rId27"/>
    <p:sldId id="297" r:id="rId28"/>
    <p:sldId id="993" r:id="rId29"/>
    <p:sldId id="1003" r:id="rId30"/>
    <p:sldId id="992" r:id="rId31"/>
    <p:sldId id="994" r:id="rId32"/>
    <p:sldId id="995" r:id="rId33"/>
    <p:sldId id="996" r:id="rId34"/>
    <p:sldId id="997" r:id="rId35"/>
    <p:sldId id="1005" r:id="rId36"/>
    <p:sldId id="998" r:id="rId37"/>
    <p:sldId id="999" r:id="rId38"/>
    <p:sldId id="991" r:id="rId39"/>
    <p:sldId id="1000" r:id="rId40"/>
    <p:sldId id="1001" r:id="rId41"/>
    <p:sldId id="1002" r:id="rId42"/>
    <p:sldId id="379" r:id="rId43"/>
    <p:sldId id="988" r:id="rId44"/>
  </p:sldIdLst>
  <p:sldSz cx="9144000" cy="5143500" type="screen16x9"/>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3429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Fox" initials="JF" lastIdx="1" clrIdx="0">
    <p:extLst>
      <p:ext uri="{19B8F6BF-5375-455C-9EA6-DF929625EA0E}">
        <p15:presenceInfo xmlns:p15="http://schemas.microsoft.com/office/powerpoint/2012/main" userId="S-1-5-21-2561988131-2188268636-893799955-11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5050"/>
    <a:srgbClr val="007DAD"/>
    <a:srgbClr val="F9F8F8"/>
    <a:srgbClr val="1C2F42"/>
    <a:srgbClr val="00527D"/>
    <a:srgbClr val="EBF0F9"/>
    <a:srgbClr val="336699"/>
    <a:srgbClr val="FF7C80"/>
    <a:srgbClr val="447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6" autoAdjust="0"/>
    <p:restoredTop sz="95414" autoAdjust="0"/>
  </p:normalViewPr>
  <p:slideViewPr>
    <p:cSldViewPr>
      <p:cViewPr varScale="1">
        <p:scale>
          <a:sx n="146" d="100"/>
          <a:sy n="146" d="100"/>
        </p:scale>
        <p:origin x="520" y="176"/>
      </p:cViewPr>
      <p:guideLst>
        <p:guide orient="horz" pos="792"/>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011595" cy="46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1" tIns="46231" rIns="92461" bIns="46231" numCol="1" anchor="t" anchorCtr="0" compatLnSpc="1">
            <a:prstTxWarp prst="textNoShape">
              <a:avLst/>
            </a:prstTxWarp>
          </a:bodyPr>
          <a:lstStyle>
            <a:lvl1pPr defTabSz="924791" eaLnBrk="1" hangingPunct="1">
              <a:defRPr sz="1200" b="0" i="0">
                <a:latin typeface="Century Gothic Regular"/>
              </a:defRPr>
            </a:lvl1pPr>
          </a:lstStyle>
          <a:p>
            <a:pPr>
              <a:defRPr/>
            </a:pPr>
            <a:endParaRPr lang="en-US" dirty="0"/>
          </a:p>
        </p:txBody>
      </p:sp>
      <p:sp>
        <p:nvSpPr>
          <p:cNvPr id="4099" name="Rectangle 3"/>
          <p:cNvSpPr>
            <a:spLocks noGrp="1" noChangeArrowheads="1"/>
          </p:cNvSpPr>
          <p:nvPr>
            <p:ph type="dt" idx="1"/>
          </p:nvPr>
        </p:nvSpPr>
        <p:spPr bwMode="auto">
          <a:xfrm>
            <a:off x="3936910" y="1"/>
            <a:ext cx="3011595" cy="46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1" tIns="46231" rIns="92461" bIns="46231" numCol="1" anchor="t" anchorCtr="0" compatLnSpc="1">
            <a:prstTxWarp prst="textNoShape">
              <a:avLst/>
            </a:prstTxWarp>
          </a:bodyPr>
          <a:lstStyle>
            <a:lvl1pPr algn="r" defTabSz="924791" eaLnBrk="1" hangingPunct="1">
              <a:defRPr sz="1200" b="0" i="0">
                <a:latin typeface="Century Gothic Regular"/>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396875" y="693738"/>
            <a:ext cx="61563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95951" y="4388081"/>
            <a:ext cx="5558175" cy="415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1" tIns="46231" rIns="92461" bIns="4623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2" name="Rectangle 6"/>
          <p:cNvSpPr>
            <a:spLocks noGrp="1" noChangeArrowheads="1"/>
          </p:cNvSpPr>
          <p:nvPr>
            <p:ph type="ftr" sz="quarter" idx="4"/>
          </p:nvPr>
        </p:nvSpPr>
        <p:spPr bwMode="auto">
          <a:xfrm>
            <a:off x="1" y="8773012"/>
            <a:ext cx="3011595" cy="46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1" tIns="46231" rIns="92461" bIns="46231" numCol="1" anchor="b" anchorCtr="0" compatLnSpc="1">
            <a:prstTxWarp prst="textNoShape">
              <a:avLst/>
            </a:prstTxWarp>
          </a:bodyPr>
          <a:lstStyle>
            <a:lvl1pPr defTabSz="924791" eaLnBrk="1" hangingPunct="1">
              <a:defRPr sz="1200" b="0" i="0">
                <a:latin typeface="Century Gothic Regular"/>
              </a:defRPr>
            </a:lvl1pPr>
          </a:lstStyle>
          <a:p>
            <a:pPr>
              <a:defRPr/>
            </a:pPr>
            <a:endParaRPr lang="en-US" dirty="0"/>
          </a:p>
        </p:txBody>
      </p:sp>
      <p:sp>
        <p:nvSpPr>
          <p:cNvPr id="4103" name="Rectangle 7"/>
          <p:cNvSpPr>
            <a:spLocks noGrp="1" noChangeArrowheads="1"/>
          </p:cNvSpPr>
          <p:nvPr>
            <p:ph type="sldNum" sz="quarter" idx="5"/>
          </p:nvPr>
        </p:nvSpPr>
        <p:spPr bwMode="auto">
          <a:xfrm>
            <a:off x="3936910" y="8773012"/>
            <a:ext cx="3011595" cy="461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61" tIns="46231" rIns="92461" bIns="46231" numCol="1" anchor="b" anchorCtr="0" compatLnSpc="1">
            <a:prstTxWarp prst="textNoShape">
              <a:avLst/>
            </a:prstTxWarp>
          </a:bodyPr>
          <a:lstStyle>
            <a:lvl1pPr algn="r" defTabSz="923406" eaLnBrk="1" hangingPunct="1">
              <a:defRPr sz="1200" b="0" i="0">
                <a:latin typeface="Century Gothic Regular"/>
              </a:defRPr>
            </a:lvl1pPr>
          </a:lstStyle>
          <a:p>
            <a:pPr>
              <a:defRPr/>
            </a:pPr>
            <a:fld id="{E2C58BD8-D204-4E2A-A4CC-AD4776B1F43B}" type="slidenum">
              <a:rPr lang="en-US" altLang="en-US" smtClean="0"/>
              <a:pPr>
                <a:defRPr/>
              </a:pPr>
              <a:t>‹#›</a:t>
            </a:fld>
            <a:endParaRPr lang="en-US" altLang="en-US" dirty="0"/>
          </a:p>
        </p:txBody>
      </p:sp>
    </p:spTree>
    <p:extLst>
      <p:ext uri="{BB962C8B-B14F-4D97-AF65-F5344CB8AC3E}">
        <p14:creationId xmlns:p14="http://schemas.microsoft.com/office/powerpoint/2010/main" val="2897412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b="0" i="0" kern="1200">
        <a:solidFill>
          <a:schemeClr val="tx1"/>
        </a:solidFill>
        <a:latin typeface="Century Gothic Regular"/>
        <a:ea typeface="+mn-ea"/>
        <a:cs typeface="+mn-cs"/>
      </a:defRPr>
    </a:lvl1pPr>
    <a:lvl2pPr marL="342900" algn="l" rtl="0" eaLnBrk="0" fontAlgn="base" hangingPunct="0">
      <a:spcBef>
        <a:spcPct val="30000"/>
      </a:spcBef>
      <a:spcAft>
        <a:spcPct val="0"/>
      </a:spcAft>
      <a:defRPr sz="900" b="0" i="0" kern="1200">
        <a:solidFill>
          <a:schemeClr val="tx1"/>
        </a:solidFill>
        <a:latin typeface="Century Gothic Regular"/>
        <a:ea typeface="+mn-ea"/>
        <a:cs typeface="+mn-cs"/>
      </a:defRPr>
    </a:lvl2pPr>
    <a:lvl3pPr marL="685800" algn="l" rtl="0" eaLnBrk="0" fontAlgn="base" hangingPunct="0">
      <a:spcBef>
        <a:spcPct val="30000"/>
      </a:spcBef>
      <a:spcAft>
        <a:spcPct val="0"/>
      </a:spcAft>
      <a:defRPr sz="900" b="0" i="0" kern="1200">
        <a:solidFill>
          <a:schemeClr val="tx1"/>
        </a:solidFill>
        <a:latin typeface="Century Gothic Regular"/>
        <a:ea typeface="+mn-ea"/>
        <a:cs typeface="+mn-cs"/>
      </a:defRPr>
    </a:lvl3pPr>
    <a:lvl4pPr marL="1028700" algn="l" rtl="0" eaLnBrk="0" fontAlgn="base" hangingPunct="0">
      <a:spcBef>
        <a:spcPct val="30000"/>
      </a:spcBef>
      <a:spcAft>
        <a:spcPct val="0"/>
      </a:spcAft>
      <a:defRPr sz="900" b="0" i="0" kern="1200">
        <a:solidFill>
          <a:schemeClr val="tx1"/>
        </a:solidFill>
        <a:latin typeface="Century Gothic Regular"/>
        <a:ea typeface="+mn-ea"/>
        <a:cs typeface="+mn-cs"/>
      </a:defRPr>
    </a:lvl4pPr>
    <a:lvl5pPr marL="1371600" algn="l" rtl="0" eaLnBrk="0" fontAlgn="base" hangingPunct="0">
      <a:spcBef>
        <a:spcPct val="30000"/>
      </a:spcBef>
      <a:spcAft>
        <a:spcPct val="0"/>
      </a:spcAft>
      <a:defRPr sz="900" b="0" i="0" kern="1200">
        <a:solidFill>
          <a:schemeClr val="tx1"/>
        </a:solidFill>
        <a:latin typeface="Century Gothic Regular"/>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.28</a:t>
            </a:r>
          </a:p>
        </p:txBody>
      </p:sp>
      <p:sp>
        <p:nvSpPr>
          <p:cNvPr id="4" name="Slide Number Placeholder 3"/>
          <p:cNvSpPr>
            <a:spLocks noGrp="1"/>
          </p:cNvSpPr>
          <p:nvPr>
            <p:ph type="sldNum" sz="quarter" idx="5"/>
          </p:nvPr>
        </p:nvSpPr>
        <p:spPr/>
        <p:txBody>
          <a:bodyPr/>
          <a:lstStyle/>
          <a:p>
            <a:pPr>
              <a:defRPr/>
            </a:pPr>
            <a:fld id="{E2C58BD8-D204-4E2A-A4CC-AD4776B1F43B}" type="slidenum">
              <a:rPr lang="en-US" altLang="en-US" smtClean="0"/>
              <a:pPr>
                <a:defRPr/>
              </a:pPr>
              <a:t>2</a:t>
            </a:fld>
            <a:endParaRPr lang="en-US" altLang="en-US" dirty="0"/>
          </a:p>
        </p:txBody>
      </p:sp>
    </p:spTree>
    <p:extLst>
      <p:ext uri="{BB962C8B-B14F-4D97-AF65-F5344CB8AC3E}">
        <p14:creationId xmlns:p14="http://schemas.microsoft.com/office/powerpoint/2010/main" val="549947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4E3CDC-2D59-3841-A568-ADDC4F9C6FAE}"/>
              </a:ext>
            </a:extLst>
          </p:cNvPr>
          <p:cNvSpPr>
            <a:spLocks noGrp="1"/>
          </p:cNvSpPr>
          <p:nvPr>
            <p:ph type="title"/>
          </p:nvPr>
        </p:nvSpPr>
        <p:spPr>
          <a:xfrm>
            <a:off x="285750" y="1600200"/>
            <a:ext cx="5943600" cy="2228850"/>
          </a:xfrm>
          <a:noFill/>
        </p:spPr>
        <p:txBody>
          <a:bodyPr anchor="b"/>
          <a:lstStyle>
            <a:lvl1pPr algn="l">
              <a:defRPr>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285750" y="3979719"/>
            <a:ext cx="5943600" cy="878032"/>
          </a:xfrm>
          <a:noFill/>
        </p:spPr>
        <p:txBody>
          <a:bodyPr/>
          <a:lstStyle>
            <a:lvl1pPr marL="0" indent="0" algn="l">
              <a:buNone/>
              <a:defRPr sz="1500" spc="0">
                <a:solidFill>
                  <a:schemeClr val="tx1"/>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Name and Company</a:t>
            </a:r>
          </a:p>
        </p:txBody>
      </p:sp>
    </p:spTree>
    <p:extLst>
      <p:ext uri="{BB962C8B-B14F-4D97-AF65-F5344CB8AC3E}">
        <p14:creationId xmlns:p14="http://schemas.microsoft.com/office/powerpoint/2010/main" val="325001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ADFD5518-D309-EE43-A178-347DA0210AFE}"/>
              </a:ext>
            </a:extLst>
          </p:cNvPr>
          <p:cNvSpPr>
            <a:spLocks noGrp="1" noChangeArrowheads="1"/>
          </p:cNvSpPr>
          <p:nvPr>
            <p:ph type="sldNum" sz="quarter" idx="4"/>
          </p:nvPr>
        </p:nvSpPr>
        <p:spPr>
          <a:xfrm>
            <a:off x="8689086" y="4686300"/>
            <a:ext cx="457201" cy="457201"/>
          </a:xfrm>
          <a:prstGeom prst="rect">
            <a:avLst/>
          </a:prstGeom>
          <a:solidFill>
            <a:schemeClr val="tx2"/>
          </a:solidFill>
          <a:ln>
            <a:solidFill>
              <a:schemeClr val="tx2"/>
            </a:solidFill>
          </a:ln>
        </p:spPr>
        <p:txBody>
          <a:bodyPr anchor="ctr"/>
          <a:lstStyle>
            <a:lvl1pPr algn="ctr">
              <a:defRPr sz="1050" b="1" i="0">
                <a:solidFill>
                  <a:schemeClr val="bg1"/>
                </a:solidFill>
                <a:latin typeface="Century Gothic Regular"/>
              </a:defRPr>
            </a:lvl1pPr>
          </a:lstStyle>
          <a:p>
            <a:pPr>
              <a:defRPr/>
            </a:pPr>
            <a:fld id="{F602A9B8-2EB8-419F-9848-5814CC173019}" type="slidenum">
              <a:rPr lang="en-US" altLang="en-US" smtClean="0"/>
              <a:pPr>
                <a:defRPr/>
              </a:pPr>
              <a:t>‹#›</a:t>
            </a:fld>
            <a:endParaRPr lang="en-US" altLang="en-US" dirty="0"/>
          </a:p>
        </p:txBody>
      </p:sp>
      <p:sp>
        <p:nvSpPr>
          <p:cNvPr id="15" name="Title 14">
            <a:extLst>
              <a:ext uri="{FF2B5EF4-FFF2-40B4-BE49-F238E27FC236}">
                <a16:creationId xmlns:a16="http://schemas.microsoft.com/office/drawing/2014/main" id="{B7F6D87F-4403-4745-BB7C-87FC7D688DDA}"/>
              </a:ext>
            </a:extLst>
          </p:cNvPr>
          <p:cNvSpPr>
            <a:spLocks noGrp="1"/>
          </p:cNvSpPr>
          <p:nvPr>
            <p:ph type="title" hasCustomPrompt="1"/>
          </p:nvPr>
        </p:nvSpPr>
        <p:spPr>
          <a:xfrm>
            <a:off x="457200" y="228600"/>
            <a:ext cx="7372350" cy="685800"/>
          </a:xfrm>
        </p:spPr>
        <p:txBody>
          <a:bodyPr/>
          <a:lstStyle>
            <a:lvl1pPr algn="l">
              <a:defRPr sz="2400">
                <a:solidFill>
                  <a:schemeClr val="tx1"/>
                </a:solidFill>
              </a:defRPr>
            </a:lvl1pPr>
          </a:lstStyle>
          <a:p>
            <a:r>
              <a:rPr lang="en-US" altLang="en-US" dirty="0"/>
              <a:t>Click to add slide title</a:t>
            </a:r>
            <a:endParaRPr lang="en-US" dirty="0"/>
          </a:p>
        </p:txBody>
      </p:sp>
      <p:sp>
        <p:nvSpPr>
          <p:cNvPr id="16" name="Content Placeholder 2">
            <a:extLst>
              <a:ext uri="{FF2B5EF4-FFF2-40B4-BE49-F238E27FC236}">
                <a16:creationId xmlns:a16="http://schemas.microsoft.com/office/drawing/2014/main" id="{D241114C-F477-D948-AD0A-E0D6861366E2}"/>
              </a:ext>
            </a:extLst>
          </p:cNvPr>
          <p:cNvSpPr>
            <a:spLocks noGrp="1"/>
          </p:cNvSpPr>
          <p:nvPr>
            <p:ph sz="half" idx="1" hasCustomPrompt="1"/>
          </p:nvPr>
        </p:nvSpPr>
        <p:spPr>
          <a:xfrm>
            <a:off x="457200" y="1017389"/>
            <a:ext cx="7372350" cy="3394472"/>
          </a:xfrm>
        </p:spPr>
        <p:txBody>
          <a:bodyPr/>
          <a:lstStyle>
            <a:lvl1pPr marL="260604" indent="-260604">
              <a:buFont typeface="Wingdings" pitchFamily="2" charset="2"/>
              <a:buChar char="q"/>
              <a:defRPr sz="18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DirectEmployers - DE icon">
            <a:extLst>
              <a:ext uri="{FF2B5EF4-FFF2-40B4-BE49-F238E27FC236}">
                <a16:creationId xmlns:a16="http://schemas.microsoft.com/office/drawing/2014/main" id="{651651CA-AB03-C24B-BF4A-7DD4421275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3078" y="4650656"/>
            <a:ext cx="457201" cy="457201"/>
          </a:xfrm>
          <a:prstGeom prst="rect">
            <a:avLst/>
          </a:prstGeom>
        </p:spPr>
      </p:pic>
      <p:pic>
        <p:nvPicPr>
          <p:cNvPr id="2" name="Picture 1"/>
          <p:cNvPicPr>
            <a:picLocks noChangeAspect="1"/>
          </p:cNvPicPr>
          <p:nvPr userDrawn="1"/>
        </p:nvPicPr>
        <p:blipFill>
          <a:blip r:embed="rId4"/>
          <a:stretch>
            <a:fillRect/>
          </a:stretch>
        </p:blipFill>
        <p:spPr>
          <a:xfrm>
            <a:off x="304800" y="4635494"/>
            <a:ext cx="609600" cy="365753"/>
          </a:xfrm>
          <a:prstGeom prst="rect">
            <a:avLst/>
          </a:prstGeom>
        </p:spPr>
      </p:pic>
    </p:spTree>
    <p:extLst>
      <p:ext uri="{BB962C8B-B14F-4D97-AF65-F5344CB8AC3E}">
        <p14:creationId xmlns:p14="http://schemas.microsoft.com/office/powerpoint/2010/main" val="2628458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755F3D9-F1A4-8F4D-90A5-130866A00507}"/>
              </a:ext>
            </a:extLst>
          </p:cNvPr>
          <p:cNvSpPr>
            <a:spLocks noGrp="1" noChangeArrowheads="1"/>
          </p:cNvSpPr>
          <p:nvPr>
            <p:ph type="sldNum" sz="quarter" idx="4"/>
          </p:nvPr>
        </p:nvSpPr>
        <p:spPr>
          <a:xfrm>
            <a:off x="8689086" y="4686300"/>
            <a:ext cx="457201" cy="457201"/>
          </a:xfrm>
          <a:prstGeom prst="rect">
            <a:avLst/>
          </a:prstGeom>
          <a:solidFill>
            <a:schemeClr val="tx2"/>
          </a:solidFill>
          <a:ln>
            <a:solidFill>
              <a:schemeClr val="tx2"/>
            </a:solidFill>
          </a:ln>
        </p:spPr>
        <p:txBody>
          <a:bodyPr anchor="ctr"/>
          <a:lstStyle>
            <a:lvl1pPr algn="ctr">
              <a:defRPr sz="1050" b="1" i="0">
                <a:solidFill>
                  <a:schemeClr val="bg1"/>
                </a:solidFill>
                <a:latin typeface="Century Gothic Regular"/>
              </a:defRPr>
            </a:lvl1pPr>
          </a:lstStyle>
          <a:p>
            <a:pPr>
              <a:defRPr/>
            </a:pPr>
            <a:fld id="{F602A9B8-2EB8-419F-9848-5814CC173019}" type="slidenum">
              <a:rPr lang="en-US" altLang="en-US" smtClean="0"/>
              <a:pPr>
                <a:defRPr/>
              </a:pPr>
              <a:t>‹#›</a:t>
            </a:fld>
            <a:endParaRPr lang="en-US" altLang="en-US" dirty="0"/>
          </a:p>
        </p:txBody>
      </p:sp>
      <p:sp>
        <p:nvSpPr>
          <p:cNvPr id="9" name="Title 14">
            <a:extLst>
              <a:ext uri="{FF2B5EF4-FFF2-40B4-BE49-F238E27FC236}">
                <a16:creationId xmlns:a16="http://schemas.microsoft.com/office/drawing/2014/main" id="{C4DE1F7D-4BB9-D640-9FDF-DFF4F2A8BF6B}"/>
              </a:ext>
            </a:extLst>
          </p:cNvPr>
          <p:cNvSpPr>
            <a:spLocks noGrp="1"/>
          </p:cNvSpPr>
          <p:nvPr>
            <p:ph type="title" hasCustomPrompt="1"/>
          </p:nvPr>
        </p:nvSpPr>
        <p:spPr>
          <a:xfrm>
            <a:off x="457200" y="228600"/>
            <a:ext cx="7658100" cy="685800"/>
          </a:xfrm>
        </p:spPr>
        <p:txBody>
          <a:bodyPr/>
          <a:lstStyle>
            <a:lvl1pPr algn="l">
              <a:defRPr sz="2400">
                <a:solidFill>
                  <a:schemeClr val="tx1"/>
                </a:solidFill>
              </a:defRPr>
            </a:lvl1pPr>
          </a:lstStyle>
          <a:p>
            <a:r>
              <a:rPr lang="en-US" altLang="en-US" dirty="0"/>
              <a:t>Click to add slide title</a:t>
            </a:r>
            <a:endParaRPr lang="en-US" dirty="0"/>
          </a:p>
        </p:txBody>
      </p:sp>
      <p:sp>
        <p:nvSpPr>
          <p:cNvPr id="3" name="Content Placeholder 2"/>
          <p:cNvSpPr>
            <a:spLocks noGrp="1"/>
          </p:cNvSpPr>
          <p:nvPr>
            <p:ph sz="half" idx="1" hasCustomPrompt="1"/>
          </p:nvPr>
        </p:nvSpPr>
        <p:spPr>
          <a:xfrm>
            <a:off x="457200" y="1017389"/>
            <a:ext cx="3600450" cy="3394472"/>
          </a:xfrm>
        </p:spPr>
        <p:txBody>
          <a:bodyPr/>
          <a:lstStyle>
            <a:lvl1pPr>
              <a:defRPr sz="18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514850" y="1017389"/>
            <a:ext cx="3600450" cy="3394472"/>
          </a:xfrm>
        </p:spPr>
        <p:txBody>
          <a:bodyPr/>
          <a:lstStyle>
            <a:lvl1pPr>
              <a:defRPr sz="18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dirty="0"/>
              <a:t>Click to add text or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DirectEmployers - DE icon">
            <a:extLst>
              <a:ext uri="{FF2B5EF4-FFF2-40B4-BE49-F238E27FC236}">
                <a16:creationId xmlns:a16="http://schemas.microsoft.com/office/drawing/2014/main" id="{C9B3E246-0A00-F247-98E7-A0E0FC5263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 y="4773168"/>
            <a:ext cx="310896" cy="310896"/>
          </a:xfrm>
          <a:prstGeom prst="rect">
            <a:avLst/>
          </a:prstGeom>
        </p:spPr>
      </p:pic>
    </p:spTree>
    <p:extLst>
      <p:ext uri="{BB962C8B-B14F-4D97-AF65-F5344CB8AC3E}">
        <p14:creationId xmlns:p14="http://schemas.microsoft.com/office/powerpoint/2010/main" val="3660176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nect (1 P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75CBE0A2-5ABC-6444-A61B-EB428D29A4D5}"/>
              </a:ext>
            </a:extLst>
          </p:cNvPr>
          <p:cNvSpPr>
            <a:spLocks noGrp="1" noChangeArrowheads="1"/>
          </p:cNvSpPr>
          <p:nvPr>
            <p:ph type="sldNum" sz="quarter" idx="4"/>
          </p:nvPr>
        </p:nvSpPr>
        <p:spPr>
          <a:xfrm>
            <a:off x="8689086" y="4686300"/>
            <a:ext cx="457201" cy="457201"/>
          </a:xfrm>
          <a:prstGeom prst="rect">
            <a:avLst/>
          </a:prstGeom>
          <a:solidFill>
            <a:schemeClr val="tx2"/>
          </a:solidFill>
          <a:ln>
            <a:solidFill>
              <a:schemeClr val="tx2"/>
            </a:solidFill>
          </a:ln>
        </p:spPr>
        <p:txBody>
          <a:bodyPr anchor="ctr"/>
          <a:lstStyle>
            <a:lvl1pPr algn="ctr">
              <a:defRPr sz="1050" b="1" i="0">
                <a:solidFill>
                  <a:schemeClr val="bg1"/>
                </a:solidFill>
                <a:latin typeface="Century Gothic Regular"/>
              </a:defRPr>
            </a:lvl1pPr>
          </a:lstStyle>
          <a:p>
            <a:pPr>
              <a:defRPr/>
            </a:pPr>
            <a:fld id="{F602A9B8-2EB8-419F-9848-5814CC173019}" type="slidenum">
              <a:rPr lang="en-US" altLang="en-US" smtClean="0"/>
              <a:pPr>
                <a:defRPr/>
              </a:pPr>
              <a:t>‹#›</a:t>
            </a:fld>
            <a:endParaRPr lang="en-US" altLang="en-US" dirty="0"/>
          </a:p>
        </p:txBody>
      </p:sp>
      <p:sp>
        <p:nvSpPr>
          <p:cNvPr id="12" name="Title 14">
            <a:extLst>
              <a:ext uri="{FF2B5EF4-FFF2-40B4-BE49-F238E27FC236}">
                <a16:creationId xmlns:a16="http://schemas.microsoft.com/office/drawing/2014/main" id="{21182E9A-2A4D-FC49-8D42-1F5019E6833C}"/>
              </a:ext>
            </a:extLst>
          </p:cNvPr>
          <p:cNvSpPr>
            <a:spLocks noGrp="1"/>
          </p:cNvSpPr>
          <p:nvPr>
            <p:ph type="title" hasCustomPrompt="1"/>
          </p:nvPr>
        </p:nvSpPr>
        <p:spPr>
          <a:xfrm>
            <a:off x="457200" y="228600"/>
            <a:ext cx="5486400" cy="685800"/>
          </a:xfrm>
        </p:spPr>
        <p:txBody>
          <a:bodyPr/>
          <a:lstStyle>
            <a:lvl1pPr algn="l">
              <a:defRPr sz="2400">
                <a:solidFill>
                  <a:schemeClr val="tx1"/>
                </a:solidFill>
              </a:defRPr>
            </a:lvl1pPr>
          </a:lstStyle>
          <a:p>
            <a:r>
              <a:rPr lang="en-US" altLang="en-US" dirty="0"/>
              <a:t>Connect</a:t>
            </a:r>
            <a:endParaRPr lang="en-US" dirty="0"/>
          </a:p>
        </p:txBody>
      </p:sp>
      <p:sp>
        <p:nvSpPr>
          <p:cNvPr id="8" name="Text Placeholder 3">
            <a:extLst>
              <a:ext uri="{FF2B5EF4-FFF2-40B4-BE49-F238E27FC236}">
                <a16:creationId xmlns:a16="http://schemas.microsoft.com/office/drawing/2014/main" id="{AE9EAC4F-BA3E-5342-800D-9B53AABC9C95}"/>
              </a:ext>
            </a:extLst>
          </p:cNvPr>
          <p:cNvSpPr>
            <a:spLocks noGrp="1"/>
          </p:cNvSpPr>
          <p:nvPr>
            <p:ph type="body" sz="quarter" idx="12" hasCustomPrompt="1"/>
          </p:nvPr>
        </p:nvSpPr>
        <p:spPr>
          <a:xfrm>
            <a:off x="2343150" y="1604155"/>
            <a:ext cx="3600450" cy="422672"/>
          </a:xfrm>
        </p:spPr>
        <p:txBody>
          <a:bodyPr/>
          <a:lstStyle>
            <a:lvl1pPr marL="0" indent="0">
              <a:buNone/>
              <a:defRPr sz="1500" b="1"/>
            </a:lvl1pPr>
          </a:lstStyle>
          <a:p>
            <a:pPr lvl="0"/>
            <a:r>
              <a:rPr lang="en-US" dirty="0"/>
              <a:t>Click to add presenter name</a:t>
            </a:r>
          </a:p>
        </p:txBody>
      </p:sp>
      <p:sp>
        <p:nvSpPr>
          <p:cNvPr id="4" name="Text Placeholder 3">
            <a:extLst>
              <a:ext uri="{FF2B5EF4-FFF2-40B4-BE49-F238E27FC236}">
                <a16:creationId xmlns:a16="http://schemas.microsoft.com/office/drawing/2014/main" id="{8973B438-FDA4-734B-A04F-F2188F007CC4}"/>
              </a:ext>
            </a:extLst>
          </p:cNvPr>
          <p:cNvSpPr>
            <a:spLocks noGrp="1"/>
          </p:cNvSpPr>
          <p:nvPr>
            <p:ph type="body" sz="quarter" idx="10" hasCustomPrompt="1"/>
          </p:nvPr>
        </p:nvSpPr>
        <p:spPr>
          <a:xfrm>
            <a:off x="2343150" y="2026827"/>
            <a:ext cx="3600450" cy="1306179"/>
          </a:xfrm>
        </p:spPr>
        <p:txBody>
          <a:bodyPr/>
          <a:lstStyle>
            <a:lvl1pPr marL="0" indent="0">
              <a:buNone/>
              <a:defRPr sz="1500"/>
            </a:lvl1pPr>
          </a:lstStyle>
          <a:p>
            <a:pPr lvl="0"/>
            <a:r>
              <a:rPr lang="en-US" dirty="0"/>
              <a:t>Click to add presenter contact</a:t>
            </a:r>
          </a:p>
        </p:txBody>
      </p:sp>
      <p:sp>
        <p:nvSpPr>
          <p:cNvPr id="9" name="Picture Placeholder 14">
            <a:extLst>
              <a:ext uri="{FF2B5EF4-FFF2-40B4-BE49-F238E27FC236}">
                <a16:creationId xmlns:a16="http://schemas.microsoft.com/office/drawing/2014/main" id="{321905E0-4A57-3147-88E0-4540856270B7}"/>
              </a:ext>
            </a:extLst>
          </p:cNvPr>
          <p:cNvSpPr>
            <a:spLocks noGrp="1"/>
          </p:cNvSpPr>
          <p:nvPr>
            <p:ph type="pic" sz="quarter" idx="13" hasCustomPrompt="1"/>
          </p:nvPr>
        </p:nvSpPr>
        <p:spPr>
          <a:xfrm>
            <a:off x="457200" y="1618505"/>
            <a:ext cx="1714500" cy="1714500"/>
          </a:xfrm>
          <a:ln w="57150">
            <a:solidFill>
              <a:schemeClr val="accent2"/>
            </a:solidFill>
          </a:ln>
        </p:spPr>
        <p:txBody>
          <a:bodyPr anchor="ctr"/>
          <a:lstStyle>
            <a:lvl1pPr marL="0" indent="0" algn="ctr">
              <a:buNone/>
              <a:defRPr/>
            </a:lvl1pPr>
          </a:lstStyle>
          <a:p>
            <a:r>
              <a:rPr lang="en-US" dirty="0"/>
              <a:t>Presenter photo</a:t>
            </a:r>
          </a:p>
        </p:txBody>
      </p:sp>
      <p:pic>
        <p:nvPicPr>
          <p:cNvPr id="10" name="Picture 9" descr="DirectEmployers - DE icon">
            <a:extLst>
              <a:ext uri="{FF2B5EF4-FFF2-40B4-BE49-F238E27FC236}">
                <a16:creationId xmlns:a16="http://schemas.microsoft.com/office/drawing/2014/main" id="{9E8FD9F9-E5A7-B54C-8B4F-0632754D51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 y="4773168"/>
            <a:ext cx="310896" cy="310896"/>
          </a:xfrm>
          <a:prstGeom prst="rect">
            <a:avLst/>
          </a:prstGeom>
        </p:spPr>
      </p:pic>
    </p:spTree>
    <p:extLst>
      <p:ext uri="{BB962C8B-B14F-4D97-AF65-F5344CB8AC3E}">
        <p14:creationId xmlns:p14="http://schemas.microsoft.com/office/powerpoint/2010/main" val="57144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MULTI-P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6">
            <a:extLst>
              <a:ext uri="{FF2B5EF4-FFF2-40B4-BE49-F238E27FC236}">
                <a16:creationId xmlns:a16="http://schemas.microsoft.com/office/drawing/2014/main" id="{61C9144C-42F4-F64A-93A2-4137FB9FA5B2}"/>
              </a:ext>
            </a:extLst>
          </p:cNvPr>
          <p:cNvSpPr>
            <a:spLocks noGrp="1" noChangeArrowheads="1"/>
          </p:cNvSpPr>
          <p:nvPr>
            <p:ph type="sldNum" sz="quarter" idx="4"/>
          </p:nvPr>
        </p:nvSpPr>
        <p:spPr>
          <a:xfrm>
            <a:off x="8689086" y="4686300"/>
            <a:ext cx="457201" cy="457201"/>
          </a:xfrm>
          <a:prstGeom prst="rect">
            <a:avLst/>
          </a:prstGeom>
          <a:solidFill>
            <a:schemeClr val="tx2"/>
          </a:solidFill>
          <a:ln>
            <a:solidFill>
              <a:schemeClr val="tx2"/>
            </a:solidFill>
          </a:ln>
        </p:spPr>
        <p:txBody>
          <a:bodyPr anchor="ctr"/>
          <a:lstStyle>
            <a:lvl1pPr algn="ctr">
              <a:defRPr sz="1050" b="1" i="0">
                <a:solidFill>
                  <a:schemeClr val="bg1"/>
                </a:solidFill>
                <a:latin typeface="Century Gothic Regular"/>
              </a:defRPr>
            </a:lvl1pPr>
          </a:lstStyle>
          <a:p>
            <a:pPr>
              <a:defRPr/>
            </a:pPr>
            <a:fld id="{F602A9B8-2EB8-419F-9848-5814CC173019}" type="slidenum">
              <a:rPr lang="en-US" altLang="en-US" smtClean="0"/>
              <a:pPr>
                <a:defRPr/>
              </a:pPr>
              <a:t>‹#›</a:t>
            </a:fld>
            <a:endParaRPr lang="en-US" altLang="en-US" dirty="0"/>
          </a:p>
        </p:txBody>
      </p:sp>
      <p:sp>
        <p:nvSpPr>
          <p:cNvPr id="31" name="Title 14">
            <a:extLst>
              <a:ext uri="{FF2B5EF4-FFF2-40B4-BE49-F238E27FC236}">
                <a16:creationId xmlns:a16="http://schemas.microsoft.com/office/drawing/2014/main" id="{643A26B3-1E97-894D-A80A-C58DD969C518}"/>
              </a:ext>
            </a:extLst>
          </p:cNvPr>
          <p:cNvSpPr>
            <a:spLocks noGrp="1"/>
          </p:cNvSpPr>
          <p:nvPr>
            <p:ph type="title" hasCustomPrompt="1"/>
          </p:nvPr>
        </p:nvSpPr>
        <p:spPr>
          <a:xfrm>
            <a:off x="457201" y="228600"/>
            <a:ext cx="7541315" cy="685800"/>
          </a:xfrm>
        </p:spPr>
        <p:txBody>
          <a:bodyPr/>
          <a:lstStyle>
            <a:lvl1pPr algn="l">
              <a:defRPr sz="2400">
                <a:solidFill>
                  <a:schemeClr val="tx1"/>
                </a:solidFill>
              </a:defRPr>
            </a:lvl1pPr>
          </a:lstStyle>
          <a:p>
            <a:r>
              <a:rPr lang="en-US" altLang="en-US" dirty="0"/>
              <a:t>Connect</a:t>
            </a:r>
            <a:endParaRPr lang="en-US" dirty="0"/>
          </a:p>
        </p:txBody>
      </p:sp>
      <p:sp>
        <p:nvSpPr>
          <p:cNvPr id="4" name="Text Placeholder 3">
            <a:extLst>
              <a:ext uri="{FF2B5EF4-FFF2-40B4-BE49-F238E27FC236}">
                <a16:creationId xmlns:a16="http://schemas.microsoft.com/office/drawing/2014/main" id="{8973B438-FDA4-734B-A04F-F2188F007CC4}"/>
              </a:ext>
            </a:extLst>
          </p:cNvPr>
          <p:cNvSpPr>
            <a:spLocks noGrp="1"/>
          </p:cNvSpPr>
          <p:nvPr>
            <p:ph type="body" sz="quarter" idx="10" hasCustomPrompt="1"/>
          </p:nvPr>
        </p:nvSpPr>
        <p:spPr>
          <a:xfrm>
            <a:off x="571500" y="3099245"/>
            <a:ext cx="2286000" cy="571500"/>
          </a:xfrm>
        </p:spPr>
        <p:txBody>
          <a:bodyPr/>
          <a:lstStyle>
            <a:lvl1pPr marL="0" indent="0" algn="ctr">
              <a:buNone/>
              <a:defRPr sz="1500" b="1"/>
            </a:lvl1pPr>
          </a:lstStyle>
          <a:p>
            <a:pPr lvl="0"/>
            <a:r>
              <a:rPr lang="en-US" dirty="0"/>
              <a:t>Click to add presenter name</a:t>
            </a:r>
          </a:p>
        </p:txBody>
      </p:sp>
      <p:sp>
        <p:nvSpPr>
          <p:cNvPr id="8" name="Text Placeholder 3">
            <a:extLst>
              <a:ext uri="{FF2B5EF4-FFF2-40B4-BE49-F238E27FC236}">
                <a16:creationId xmlns:a16="http://schemas.microsoft.com/office/drawing/2014/main" id="{AE9EAC4F-BA3E-5342-800D-9B53AABC9C95}"/>
              </a:ext>
            </a:extLst>
          </p:cNvPr>
          <p:cNvSpPr>
            <a:spLocks noGrp="1"/>
          </p:cNvSpPr>
          <p:nvPr>
            <p:ph type="body" sz="quarter" idx="12" hasCustomPrompt="1"/>
          </p:nvPr>
        </p:nvSpPr>
        <p:spPr>
          <a:xfrm>
            <a:off x="571500" y="3670745"/>
            <a:ext cx="2286000" cy="797049"/>
          </a:xfrm>
        </p:spPr>
        <p:txBody>
          <a:bodyPr/>
          <a:lstStyle>
            <a:lvl1pPr marL="0" indent="0" algn="ctr">
              <a:buNone/>
              <a:defRPr sz="1500" b="0"/>
            </a:lvl1pPr>
          </a:lstStyle>
          <a:p>
            <a:pPr lvl="0"/>
            <a:r>
              <a:rPr lang="en-US" dirty="0"/>
              <a:t>Click to add presenter info</a:t>
            </a:r>
          </a:p>
        </p:txBody>
      </p:sp>
      <p:sp>
        <p:nvSpPr>
          <p:cNvPr id="9" name="Picture Placeholder 14">
            <a:extLst>
              <a:ext uri="{FF2B5EF4-FFF2-40B4-BE49-F238E27FC236}">
                <a16:creationId xmlns:a16="http://schemas.microsoft.com/office/drawing/2014/main" id="{321905E0-4A57-3147-88E0-4540856270B7}"/>
              </a:ext>
            </a:extLst>
          </p:cNvPr>
          <p:cNvSpPr>
            <a:spLocks noGrp="1"/>
          </p:cNvSpPr>
          <p:nvPr>
            <p:ph type="pic" sz="quarter" idx="13" hasCustomPrompt="1"/>
          </p:nvPr>
        </p:nvSpPr>
        <p:spPr>
          <a:xfrm>
            <a:off x="857250" y="1143000"/>
            <a:ext cx="1714500" cy="1714500"/>
          </a:xfrm>
          <a:noFill/>
          <a:ln w="57150">
            <a:solidFill>
              <a:schemeClr val="accent2"/>
            </a:solidFill>
          </a:ln>
        </p:spPr>
        <p:txBody>
          <a:bodyPr anchor="ctr"/>
          <a:lstStyle>
            <a:lvl1pPr marL="0" indent="0" algn="ctr">
              <a:buNone/>
              <a:defRPr/>
            </a:lvl1pPr>
          </a:lstStyle>
          <a:p>
            <a:r>
              <a:rPr lang="en-US" dirty="0"/>
              <a:t>Presenter photo</a:t>
            </a:r>
          </a:p>
        </p:txBody>
      </p:sp>
      <p:sp>
        <p:nvSpPr>
          <p:cNvPr id="25" name="Text Placeholder 3">
            <a:extLst>
              <a:ext uri="{FF2B5EF4-FFF2-40B4-BE49-F238E27FC236}">
                <a16:creationId xmlns:a16="http://schemas.microsoft.com/office/drawing/2014/main" id="{F881C650-51CB-094A-A25F-6C606C478F96}"/>
              </a:ext>
            </a:extLst>
          </p:cNvPr>
          <p:cNvSpPr>
            <a:spLocks noGrp="1"/>
          </p:cNvSpPr>
          <p:nvPr>
            <p:ph type="body" sz="quarter" idx="14" hasCustomPrompt="1"/>
          </p:nvPr>
        </p:nvSpPr>
        <p:spPr>
          <a:xfrm>
            <a:off x="3135796" y="3099245"/>
            <a:ext cx="2286000" cy="571500"/>
          </a:xfrm>
        </p:spPr>
        <p:txBody>
          <a:bodyPr/>
          <a:lstStyle>
            <a:lvl1pPr marL="0" indent="0" algn="ctr">
              <a:buNone/>
              <a:defRPr sz="1500" b="1"/>
            </a:lvl1pPr>
          </a:lstStyle>
          <a:p>
            <a:pPr lvl="0"/>
            <a:r>
              <a:rPr lang="en-US" dirty="0"/>
              <a:t>Click to add presenter name</a:t>
            </a:r>
          </a:p>
        </p:txBody>
      </p:sp>
      <p:sp>
        <p:nvSpPr>
          <p:cNvPr id="26" name="Text Placeholder 3">
            <a:extLst>
              <a:ext uri="{FF2B5EF4-FFF2-40B4-BE49-F238E27FC236}">
                <a16:creationId xmlns:a16="http://schemas.microsoft.com/office/drawing/2014/main" id="{76993BDA-1204-8A43-9B03-6E542DE148A5}"/>
              </a:ext>
            </a:extLst>
          </p:cNvPr>
          <p:cNvSpPr>
            <a:spLocks noGrp="1"/>
          </p:cNvSpPr>
          <p:nvPr>
            <p:ph type="body" sz="quarter" idx="15" hasCustomPrompt="1"/>
          </p:nvPr>
        </p:nvSpPr>
        <p:spPr>
          <a:xfrm>
            <a:off x="3135796" y="3670745"/>
            <a:ext cx="2286000" cy="797049"/>
          </a:xfrm>
        </p:spPr>
        <p:txBody>
          <a:bodyPr/>
          <a:lstStyle>
            <a:lvl1pPr marL="0" indent="0" algn="ctr">
              <a:buNone/>
              <a:defRPr sz="1500" b="0"/>
            </a:lvl1pPr>
          </a:lstStyle>
          <a:p>
            <a:pPr lvl="0"/>
            <a:r>
              <a:rPr lang="en-US" dirty="0"/>
              <a:t>Click to add presenter info</a:t>
            </a:r>
          </a:p>
        </p:txBody>
      </p:sp>
      <p:sp>
        <p:nvSpPr>
          <p:cNvPr id="27" name="Picture Placeholder 14">
            <a:extLst>
              <a:ext uri="{FF2B5EF4-FFF2-40B4-BE49-F238E27FC236}">
                <a16:creationId xmlns:a16="http://schemas.microsoft.com/office/drawing/2014/main" id="{49EB5CB8-DB9C-D145-9F8D-6DFE80532FED}"/>
              </a:ext>
            </a:extLst>
          </p:cNvPr>
          <p:cNvSpPr>
            <a:spLocks noGrp="1"/>
          </p:cNvSpPr>
          <p:nvPr>
            <p:ph type="pic" sz="quarter" idx="16" hasCustomPrompt="1"/>
          </p:nvPr>
        </p:nvSpPr>
        <p:spPr>
          <a:xfrm>
            <a:off x="3421546" y="1143000"/>
            <a:ext cx="1714500" cy="1714500"/>
          </a:xfrm>
          <a:noFill/>
          <a:ln w="57150">
            <a:solidFill>
              <a:schemeClr val="accent2"/>
            </a:solidFill>
          </a:ln>
        </p:spPr>
        <p:txBody>
          <a:bodyPr anchor="ctr"/>
          <a:lstStyle>
            <a:lvl1pPr marL="0" indent="0" algn="ctr">
              <a:buNone/>
              <a:defRPr/>
            </a:lvl1pPr>
          </a:lstStyle>
          <a:p>
            <a:r>
              <a:rPr lang="en-US" dirty="0"/>
              <a:t>Presenter photo</a:t>
            </a:r>
          </a:p>
        </p:txBody>
      </p:sp>
      <p:sp>
        <p:nvSpPr>
          <p:cNvPr id="28" name="Text Placeholder 3">
            <a:extLst>
              <a:ext uri="{FF2B5EF4-FFF2-40B4-BE49-F238E27FC236}">
                <a16:creationId xmlns:a16="http://schemas.microsoft.com/office/drawing/2014/main" id="{450D97F7-9B7D-674D-8C52-8E89CB07D1EA}"/>
              </a:ext>
            </a:extLst>
          </p:cNvPr>
          <p:cNvSpPr>
            <a:spLocks noGrp="1"/>
          </p:cNvSpPr>
          <p:nvPr>
            <p:ph type="body" sz="quarter" idx="17" hasCustomPrompt="1"/>
          </p:nvPr>
        </p:nvSpPr>
        <p:spPr>
          <a:xfrm>
            <a:off x="5712515" y="3099245"/>
            <a:ext cx="2286000" cy="571500"/>
          </a:xfrm>
        </p:spPr>
        <p:txBody>
          <a:bodyPr/>
          <a:lstStyle>
            <a:lvl1pPr marL="0" indent="0" algn="ctr">
              <a:buNone/>
              <a:defRPr sz="1500" b="1"/>
            </a:lvl1pPr>
          </a:lstStyle>
          <a:p>
            <a:pPr lvl="0"/>
            <a:r>
              <a:rPr lang="en-US" dirty="0"/>
              <a:t>Click to add presenter name</a:t>
            </a:r>
          </a:p>
        </p:txBody>
      </p:sp>
      <p:sp>
        <p:nvSpPr>
          <p:cNvPr id="29" name="Text Placeholder 3">
            <a:extLst>
              <a:ext uri="{FF2B5EF4-FFF2-40B4-BE49-F238E27FC236}">
                <a16:creationId xmlns:a16="http://schemas.microsoft.com/office/drawing/2014/main" id="{B1BEB4F4-9BFC-FC4C-9A73-A35EF96B9535}"/>
              </a:ext>
            </a:extLst>
          </p:cNvPr>
          <p:cNvSpPr>
            <a:spLocks noGrp="1"/>
          </p:cNvSpPr>
          <p:nvPr>
            <p:ph type="body" sz="quarter" idx="18" hasCustomPrompt="1"/>
          </p:nvPr>
        </p:nvSpPr>
        <p:spPr>
          <a:xfrm>
            <a:off x="5712515" y="3670745"/>
            <a:ext cx="2286000" cy="797049"/>
          </a:xfrm>
        </p:spPr>
        <p:txBody>
          <a:bodyPr/>
          <a:lstStyle>
            <a:lvl1pPr marL="0" indent="0" algn="ctr">
              <a:buNone/>
              <a:defRPr sz="1500" b="0"/>
            </a:lvl1pPr>
          </a:lstStyle>
          <a:p>
            <a:pPr lvl="0"/>
            <a:r>
              <a:rPr lang="en-US" dirty="0"/>
              <a:t>Click to add presenter info</a:t>
            </a:r>
          </a:p>
        </p:txBody>
      </p:sp>
      <p:sp>
        <p:nvSpPr>
          <p:cNvPr id="30" name="Picture Placeholder 14">
            <a:extLst>
              <a:ext uri="{FF2B5EF4-FFF2-40B4-BE49-F238E27FC236}">
                <a16:creationId xmlns:a16="http://schemas.microsoft.com/office/drawing/2014/main" id="{3647BFB6-88BF-874C-AA91-4693B20F8435}"/>
              </a:ext>
            </a:extLst>
          </p:cNvPr>
          <p:cNvSpPr>
            <a:spLocks noGrp="1"/>
          </p:cNvSpPr>
          <p:nvPr>
            <p:ph type="pic" sz="quarter" idx="19" hasCustomPrompt="1"/>
          </p:nvPr>
        </p:nvSpPr>
        <p:spPr>
          <a:xfrm>
            <a:off x="5998265" y="1143000"/>
            <a:ext cx="1714500" cy="1714500"/>
          </a:xfrm>
          <a:noFill/>
          <a:ln w="57150">
            <a:solidFill>
              <a:schemeClr val="accent2"/>
            </a:solidFill>
          </a:ln>
        </p:spPr>
        <p:txBody>
          <a:bodyPr anchor="ctr"/>
          <a:lstStyle>
            <a:lvl1pPr marL="0" indent="0" algn="ctr">
              <a:buNone/>
              <a:defRPr/>
            </a:lvl1pPr>
          </a:lstStyle>
          <a:p>
            <a:r>
              <a:rPr lang="en-US" dirty="0"/>
              <a:t>Presenter photo</a:t>
            </a:r>
          </a:p>
        </p:txBody>
      </p:sp>
      <p:pic>
        <p:nvPicPr>
          <p:cNvPr id="14" name="Picture 13" descr="DirectEmployers - DE icon">
            <a:extLst>
              <a:ext uri="{FF2B5EF4-FFF2-40B4-BE49-F238E27FC236}">
                <a16:creationId xmlns:a16="http://schemas.microsoft.com/office/drawing/2014/main" id="{92FFB503-4465-EF4B-96E1-A7182FD148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300" y="4773168"/>
            <a:ext cx="310896" cy="310896"/>
          </a:xfrm>
          <a:prstGeom prst="rect">
            <a:avLst/>
          </a:prstGeom>
        </p:spPr>
      </p:pic>
    </p:spTree>
    <p:extLst>
      <p:ext uri="{BB962C8B-B14F-4D97-AF65-F5344CB8AC3E}">
        <p14:creationId xmlns:p14="http://schemas.microsoft.com/office/powerpoint/2010/main" val="262732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1 P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4E3CDC-2D59-3841-A568-ADDC4F9C6FAE}"/>
              </a:ext>
            </a:extLst>
          </p:cNvPr>
          <p:cNvSpPr>
            <a:spLocks noGrp="1"/>
          </p:cNvSpPr>
          <p:nvPr>
            <p:ph type="title"/>
          </p:nvPr>
        </p:nvSpPr>
        <p:spPr>
          <a:xfrm>
            <a:off x="225287" y="742950"/>
            <a:ext cx="4041913" cy="3328781"/>
          </a:xfrm>
          <a:noFill/>
        </p:spPr>
        <p:txBody>
          <a:bodyPr anchor="b"/>
          <a:lstStyle>
            <a:lvl1pPr algn="l">
              <a:defRPr sz="2800" b="1">
                <a:solidFill>
                  <a:schemeClr val="bg1"/>
                </a:solidFill>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AA161EED-A9A1-A34D-BB7D-D5F30D79E74D}"/>
              </a:ext>
            </a:extLst>
          </p:cNvPr>
          <p:cNvSpPr>
            <a:spLocks noGrp="1"/>
          </p:cNvSpPr>
          <p:nvPr>
            <p:ph type="body" sz="quarter" idx="10" hasCustomPrompt="1"/>
          </p:nvPr>
        </p:nvSpPr>
        <p:spPr>
          <a:xfrm>
            <a:off x="225287" y="4095750"/>
            <a:ext cx="4041913" cy="381000"/>
          </a:xfrm>
        </p:spPr>
        <p:txBody>
          <a:bodyPr/>
          <a:lstStyle>
            <a:lvl1pPr marL="0" indent="0">
              <a:buNone/>
              <a:defRPr sz="1400" spc="300">
                <a:solidFill>
                  <a:schemeClr val="bg1"/>
                </a:solidFill>
              </a:defRPr>
            </a:lvl1pPr>
          </a:lstStyle>
          <a:p>
            <a:pPr lvl="0"/>
            <a:r>
              <a:rPr lang="en-US" dirty="0"/>
              <a:t>DATE</a:t>
            </a:r>
          </a:p>
        </p:txBody>
      </p:sp>
      <p:sp>
        <p:nvSpPr>
          <p:cNvPr id="4" name="Picture Placeholder 3">
            <a:extLst>
              <a:ext uri="{FF2B5EF4-FFF2-40B4-BE49-F238E27FC236}">
                <a16:creationId xmlns:a16="http://schemas.microsoft.com/office/drawing/2014/main" id="{49CBD4E8-315C-DF49-B45D-86905F5D30DD}"/>
              </a:ext>
            </a:extLst>
          </p:cNvPr>
          <p:cNvSpPr>
            <a:spLocks noGrp="1"/>
          </p:cNvSpPr>
          <p:nvPr>
            <p:ph type="pic" sz="quarter" idx="12" hasCustomPrompt="1"/>
          </p:nvPr>
        </p:nvSpPr>
        <p:spPr>
          <a:xfrm>
            <a:off x="6172200" y="704849"/>
            <a:ext cx="2247901" cy="2247901"/>
          </a:xfrm>
          <a:solidFill>
            <a:schemeClr val="bg1"/>
          </a:solidFill>
          <a:ln w="12700">
            <a:solidFill>
              <a:schemeClr val="tx1"/>
            </a:solidFill>
          </a:ln>
        </p:spPr>
        <p:txBody>
          <a:bodyPr anchor="ctr"/>
          <a:lstStyle>
            <a:lvl1pPr marL="0" indent="0" algn="ctr">
              <a:buNone/>
              <a:defRPr/>
            </a:lvl1pPr>
          </a:lstStyle>
          <a:p>
            <a:r>
              <a:rPr lang="en-US" dirty="0"/>
              <a:t>logo</a:t>
            </a:r>
          </a:p>
        </p:txBody>
      </p:sp>
      <p:sp>
        <p:nvSpPr>
          <p:cNvPr id="6" name="Text Placeholder 5">
            <a:extLst>
              <a:ext uri="{FF2B5EF4-FFF2-40B4-BE49-F238E27FC236}">
                <a16:creationId xmlns:a16="http://schemas.microsoft.com/office/drawing/2014/main" id="{D6785942-2921-4349-96EB-1C000713E2BE}"/>
              </a:ext>
            </a:extLst>
          </p:cNvPr>
          <p:cNvSpPr>
            <a:spLocks noGrp="1"/>
          </p:cNvSpPr>
          <p:nvPr>
            <p:ph type="body" sz="quarter" idx="13" hasCustomPrompt="1"/>
          </p:nvPr>
        </p:nvSpPr>
        <p:spPr>
          <a:xfrm>
            <a:off x="6000750" y="3257550"/>
            <a:ext cx="2590800" cy="1409700"/>
          </a:xfrm>
        </p:spPr>
        <p:txBody>
          <a:bodyPr anchor="t"/>
          <a:lstStyle>
            <a:lvl1pPr marL="0" indent="0" algn="ctr">
              <a:buNone/>
              <a:defRPr sz="1400"/>
            </a:lvl1pPr>
          </a:lstStyle>
          <a:p>
            <a:pPr lvl="0"/>
            <a:r>
              <a:rPr lang="en-US" dirty="0"/>
              <a:t>Contact Info</a:t>
            </a:r>
          </a:p>
        </p:txBody>
      </p:sp>
    </p:spTree>
    <p:extLst>
      <p:ext uri="{BB962C8B-B14F-4D97-AF65-F5344CB8AC3E}">
        <p14:creationId xmlns:p14="http://schemas.microsoft.com/office/powerpoint/2010/main" val="136441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N'T U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321650-0124-8141-946E-CEF481559482}"/>
              </a:ext>
            </a:extLst>
          </p:cNvPr>
          <p:cNvSpPr/>
          <p:nvPr userDrawn="1"/>
        </p:nvSpPr>
        <p:spPr>
          <a:xfrm>
            <a:off x="-1" y="4686300"/>
            <a:ext cx="9141714" cy="4572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3D717A-4505-CB4D-BD09-5905BDC8AEED}"/>
              </a:ext>
            </a:extLst>
          </p:cNvPr>
          <p:cNvSpPr txBox="1"/>
          <p:nvPr userDrawn="1"/>
        </p:nvSpPr>
        <p:spPr>
          <a:xfrm>
            <a:off x="539497" y="4800459"/>
            <a:ext cx="8012221" cy="276999"/>
          </a:xfrm>
          <a:prstGeom prst="rect">
            <a:avLst/>
          </a:prstGeom>
          <a:noFill/>
        </p:spPr>
        <p:txBody>
          <a:bodyPr wrap="square" rtlCol="0">
            <a:spAutoFit/>
          </a:bodyPr>
          <a:lstStyle/>
          <a:p>
            <a:r>
              <a:rPr lang="en-US" sz="1200" b="1" dirty="0">
                <a:solidFill>
                  <a:schemeClr val="bg1"/>
                </a:solidFill>
                <a:latin typeface="Century Gothic" panose="020B0502020202020204" pitchFamily="34" charset="0"/>
              </a:rPr>
              <a:t>Housekeeping » PLEASE DELETE</a:t>
            </a:r>
          </a:p>
        </p:txBody>
      </p:sp>
      <p:sp>
        <p:nvSpPr>
          <p:cNvPr id="2" name="Title 1">
            <a:extLst>
              <a:ext uri="{FF2B5EF4-FFF2-40B4-BE49-F238E27FC236}">
                <a16:creationId xmlns:a16="http://schemas.microsoft.com/office/drawing/2014/main" id="{68DA4ED3-2DE2-9B46-AA11-1101CF45E701}"/>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5044061-E738-6D4A-BC5C-68F4623C88CA}"/>
              </a:ext>
            </a:extLst>
          </p:cNvPr>
          <p:cNvSpPr>
            <a:spLocks noGrp="1"/>
          </p:cNvSpPr>
          <p:nvPr>
            <p:ph sz="quarter" idx="10"/>
          </p:nvPr>
        </p:nvSpPr>
        <p:spPr>
          <a:xfrm>
            <a:off x="457200" y="1200150"/>
            <a:ext cx="8229600" cy="3371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DirectEmployers - DE icon">
            <a:extLst>
              <a:ext uri="{FF2B5EF4-FFF2-40B4-BE49-F238E27FC236}">
                <a16:creationId xmlns:a16="http://schemas.microsoft.com/office/drawing/2014/main" id="{B0ECEF5D-3FA1-F044-9912-564D0CCCF1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 y="4773168"/>
            <a:ext cx="310896" cy="310896"/>
          </a:xfrm>
          <a:prstGeom prst="rect">
            <a:avLst/>
          </a:prstGeom>
        </p:spPr>
      </p:pic>
    </p:spTree>
    <p:extLst>
      <p:ext uri="{BB962C8B-B14F-4D97-AF65-F5344CB8AC3E}">
        <p14:creationId xmlns:p14="http://schemas.microsoft.com/office/powerpoint/2010/main" val="2329023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42900"/>
            <a:ext cx="8229600" cy="74295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dirty="0"/>
              <a:t>Click to add slide title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7" r:id="rId4"/>
    <p:sldLayoutId id="2147483666" r:id="rId5"/>
    <p:sldLayoutId id="2147483668" r:id="rId6"/>
  </p:sldLayoutIdLst>
  <p:hf hdr="0" ftr="0" dt="0"/>
  <p:txStyles>
    <p:titleStyle>
      <a:lvl1pPr algn="l" rtl="0" eaLnBrk="0" fontAlgn="base" hangingPunct="0">
        <a:spcBef>
          <a:spcPct val="0"/>
        </a:spcBef>
        <a:spcAft>
          <a:spcPct val="0"/>
        </a:spcAft>
        <a:defRPr sz="2400" b="0" i="0">
          <a:solidFill>
            <a:schemeClr val="tx1"/>
          </a:solidFill>
          <a:latin typeface="Century Gothic Regular"/>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ts val="450"/>
        </a:spcBef>
        <a:spcAft>
          <a:spcPts val="450"/>
        </a:spcAft>
        <a:buFont typeface="Wingdings" pitchFamily="2" charset="2"/>
        <a:buChar char="q"/>
        <a:defRPr sz="1800" b="0" i="0">
          <a:solidFill>
            <a:schemeClr val="tx1"/>
          </a:solidFill>
          <a:latin typeface="Century Gothic Regular"/>
          <a:ea typeface="+mn-ea"/>
          <a:cs typeface="+mn-cs"/>
        </a:defRPr>
      </a:lvl1pPr>
      <a:lvl2pPr marL="488633" indent="-145733" algn="l" rtl="0" eaLnBrk="0" fontAlgn="base" hangingPunct="0">
        <a:spcBef>
          <a:spcPts val="450"/>
        </a:spcBef>
        <a:spcAft>
          <a:spcPts val="450"/>
        </a:spcAft>
        <a:buClrTx/>
        <a:buSzPct val="100000"/>
        <a:buFont typeface="Arial" panose="020B0604020202020204" pitchFamily="34" charset="0"/>
        <a:buChar char="•"/>
        <a:defRPr sz="1500" b="0" i="0">
          <a:solidFill>
            <a:schemeClr val="tx1"/>
          </a:solidFill>
          <a:latin typeface="Century Gothic Regular"/>
        </a:defRPr>
      </a:lvl2pPr>
      <a:lvl3pPr marL="857250" indent="-171450" algn="l" rtl="0" eaLnBrk="0" fontAlgn="base" hangingPunct="0">
        <a:spcBef>
          <a:spcPts val="450"/>
        </a:spcBef>
        <a:spcAft>
          <a:spcPts val="450"/>
        </a:spcAft>
        <a:buClr>
          <a:schemeClr val="accent1"/>
        </a:buClr>
        <a:buSzPct val="75000"/>
        <a:buFont typeface="Courier New" panose="02070309020205020404" pitchFamily="49" charset="0"/>
        <a:buChar char="o"/>
        <a:defRPr sz="1500" b="0" i="0">
          <a:solidFill>
            <a:schemeClr val="tx1"/>
          </a:solidFill>
          <a:latin typeface="Century Gothic Regular"/>
        </a:defRPr>
      </a:lvl3pPr>
      <a:lvl4pPr marL="1200150" indent="-171450" algn="l" rtl="0" eaLnBrk="0" fontAlgn="base" hangingPunct="0">
        <a:spcBef>
          <a:spcPts val="450"/>
        </a:spcBef>
        <a:spcAft>
          <a:spcPts val="450"/>
        </a:spcAft>
        <a:buClrTx/>
        <a:buSzPct val="100000"/>
        <a:buFont typeface="Arial" panose="020B0604020202020204" pitchFamily="34" charset="0"/>
        <a:buChar char="•"/>
        <a:defRPr sz="1500" b="0" i="0">
          <a:solidFill>
            <a:schemeClr val="tx1"/>
          </a:solidFill>
          <a:latin typeface="Century Gothic Regular"/>
        </a:defRPr>
      </a:lvl4pPr>
      <a:lvl5pPr marL="1543050" indent="-171450" algn="l" rtl="0" eaLnBrk="0" fontAlgn="base" hangingPunct="0">
        <a:spcBef>
          <a:spcPts val="450"/>
        </a:spcBef>
        <a:spcAft>
          <a:spcPts val="450"/>
        </a:spcAft>
        <a:buClr>
          <a:schemeClr val="accent1"/>
        </a:buClr>
        <a:buSzPct val="75000"/>
        <a:buFont typeface="Courier New" panose="02070309020205020404" pitchFamily="49" charset="0"/>
        <a:buChar char="o"/>
        <a:defRPr sz="1500" b="0" i="0">
          <a:solidFill>
            <a:schemeClr val="tx1"/>
          </a:solidFill>
          <a:latin typeface="Century Gothic Regular"/>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74295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3592778"/>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rtl="0" eaLnBrk="0" fontAlgn="base" hangingPunct="0">
        <a:spcBef>
          <a:spcPct val="0"/>
        </a:spcBef>
        <a:spcAft>
          <a:spcPct val="0"/>
        </a:spcAft>
        <a:defRPr sz="2700" b="0" i="0">
          <a:solidFill>
            <a:schemeClr val="tx1"/>
          </a:solidFill>
          <a:latin typeface="Century Gothic Regular"/>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ts val="450"/>
        </a:spcBef>
        <a:spcAft>
          <a:spcPts val="450"/>
        </a:spcAft>
        <a:buFont typeface="Wingdings" pitchFamily="2" charset="2"/>
        <a:buChar char="q"/>
        <a:defRPr sz="1500" b="1" i="0">
          <a:solidFill>
            <a:schemeClr val="tx1"/>
          </a:solidFill>
          <a:latin typeface="Century Gothic Regular"/>
          <a:ea typeface="+mn-ea"/>
          <a:cs typeface="+mn-cs"/>
        </a:defRPr>
      </a:lvl1pPr>
      <a:lvl2pPr marL="488633" indent="-145733" algn="l" rtl="0" eaLnBrk="0" fontAlgn="base" hangingPunct="0">
        <a:spcBef>
          <a:spcPts val="450"/>
        </a:spcBef>
        <a:spcAft>
          <a:spcPts val="450"/>
        </a:spcAft>
        <a:buClrTx/>
        <a:buSzPct val="100000"/>
        <a:buFont typeface="Arial" panose="020B0604020202020204" pitchFamily="34" charset="0"/>
        <a:buChar char="•"/>
        <a:defRPr sz="1500" b="0" i="0">
          <a:solidFill>
            <a:schemeClr val="tx1"/>
          </a:solidFill>
          <a:latin typeface="Century Gothic Regular"/>
        </a:defRPr>
      </a:lvl2pPr>
      <a:lvl3pPr marL="857250" indent="-171450" algn="l" rtl="0" eaLnBrk="0" fontAlgn="base" hangingPunct="0">
        <a:spcBef>
          <a:spcPts val="450"/>
        </a:spcBef>
        <a:spcAft>
          <a:spcPts val="450"/>
        </a:spcAft>
        <a:buClr>
          <a:schemeClr val="accent1"/>
        </a:buClr>
        <a:buSzPct val="75000"/>
        <a:buFont typeface="Courier New" panose="02070309020205020404" pitchFamily="49" charset="0"/>
        <a:buChar char="o"/>
        <a:defRPr sz="1500" b="0" i="0">
          <a:solidFill>
            <a:schemeClr val="tx1"/>
          </a:solidFill>
          <a:latin typeface="Century Gothic Regular"/>
        </a:defRPr>
      </a:lvl3pPr>
      <a:lvl4pPr marL="1200150" indent="-171450" algn="l" rtl="0" eaLnBrk="0" fontAlgn="base" hangingPunct="0">
        <a:spcBef>
          <a:spcPts val="450"/>
        </a:spcBef>
        <a:spcAft>
          <a:spcPts val="450"/>
        </a:spcAft>
        <a:buClrTx/>
        <a:buSzPct val="100000"/>
        <a:buFont typeface="Arial" panose="020B0604020202020204" pitchFamily="34" charset="0"/>
        <a:buChar char="•"/>
        <a:defRPr sz="1500" b="0" i="0">
          <a:solidFill>
            <a:schemeClr val="tx1"/>
          </a:solidFill>
          <a:latin typeface="Century Gothic Regular"/>
        </a:defRPr>
      </a:lvl4pPr>
      <a:lvl5pPr marL="1543050" indent="-171450" algn="l" rtl="0" eaLnBrk="0" fontAlgn="base" hangingPunct="0">
        <a:spcBef>
          <a:spcPts val="450"/>
        </a:spcBef>
        <a:spcAft>
          <a:spcPts val="450"/>
        </a:spcAft>
        <a:buClr>
          <a:schemeClr val="accent1"/>
        </a:buClr>
        <a:buSzPct val="75000"/>
        <a:buFont typeface="Courier New" panose="02070309020205020404" pitchFamily="49" charset="0"/>
        <a:buChar char="o"/>
        <a:defRPr sz="1500" b="0" i="0">
          <a:solidFill>
            <a:schemeClr val="tx1"/>
          </a:solidFill>
          <a:latin typeface="Century Gothic Regular"/>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cid:image005.png@01D72F96.E5B408A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aw.cornell.edu/cfr/text/41/60-2.17" TargetMode="External"/><Relationship Id="rId2" Type="http://schemas.openxmlformats.org/officeDocument/2006/relationships/hyperlink" Target="https://higherlogicdownload.s3-external-1.amazonaws.com/DIRECTEMPLOYERS/1978d789-e651-8719-0f62-2dc781f8f939_file.pdf?AWSAccessKeyId=AKIAVRDO7IEREB57R7MT&amp;Expires=1613510839&amp;Signature=B%2FRq5kbnVdYyejFQM1f%2B3Lhs2eY%3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law.cornell.edu/cfr/text/41/60-2.1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e.nlx.org/pdfs/di-quality-control-checklist.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de.nlx.org/pdfs/outreach-positive-recruitment-checklist.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irectemployers.org/subscribe-text-alerts" TargetMode="External"/><Relationship Id="rId7" Type="http://schemas.openxmlformats.org/officeDocument/2006/relationships/image" Target="../media/image11.png"/><Relationship Id="rId2" Type="http://schemas.openxmlformats.org/officeDocument/2006/relationships/hyperlink" Target="https://directemployers.org/subscribe" TargetMode="Externa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deamcon.org/" TargetMode="External"/><Relationship Id="rId4" Type="http://schemas.openxmlformats.org/officeDocument/2006/relationships/hyperlink" Target="https://directemployers.org/wir"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81D88F-9886-CA4F-9DFC-9ECF0CDC3663}"/>
              </a:ext>
            </a:extLst>
          </p:cNvPr>
          <p:cNvSpPr>
            <a:spLocks noGrp="1"/>
          </p:cNvSpPr>
          <p:nvPr>
            <p:ph type="title"/>
          </p:nvPr>
        </p:nvSpPr>
        <p:spPr/>
        <p:txBody>
          <a:bodyPr/>
          <a:lstStyle/>
          <a:p>
            <a:r>
              <a:rPr lang="en-US" dirty="0"/>
              <a:t>How to Connect your AAP to Diversity &amp; Inclusion Efforts</a:t>
            </a:r>
          </a:p>
        </p:txBody>
      </p:sp>
      <p:sp>
        <p:nvSpPr>
          <p:cNvPr id="2" name="Subtitle 1">
            <a:extLst>
              <a:ext uri="{FF2B5EF4-FFF2-40B4-BE49-F238E27FC236}">
                <a16:creationId xmlns:a16="http://schemas.microsoft.com/office/drawing/2014/main" id="{824B50EA-9911-5E48-96F9-5B99E55AAC39}"/>
              </a:ext>
            </a:extLst>
          </p:cNvPr>
          <p:cNvSpPr>
            <a:spLocks noGrp="1"/>
          </p:cNvSpPr>
          <p:nvPr>
            <p:ph type="subTitle" idx="1"/>
          </p:nvPr>
        </p:nvSpPr>
        <p:spPr/>
        <p:txBody>
          <a:bodyPr/>
          <a:lstStyle/>
          <a:p>
            <a:r>
              <a:rPr lang="en-US" dirty="0"/>
              <a:t>Presented By:</a:t>
            </a:r>
          </a:p>
          <a:p>
            <a:r>
              <a:rPr lang="en-US" dirty="0"/>
              <a:t>Candee J. Chambers &amp; John C. Fox</a:t>
            </a:r>
          </a:p>
          <a:p>
            <a:endParaRPr lang="en-US" dirty="0"/>
          </a:p>
        </p:txBody>
      </p:sp>
      <p:pic>
        <p:nvPicPr>
          <p:cNvPr id="4" name="Picture 3"/>
          <p:cNvPicPr>
            <a:picLocks noChangeAspect="1"/>
          </p:cNvPicPr>
          <p:nvPr/>
        </p:nvPicPr>
        <p:blipFill>
          <a:blip r:embed="rId2"/>
          <a:stretch>
            <a:fillRect/>
          </a:stretch>
        </p:blipFill>
        <p:spPr>
          <a:xfrm>
            <a:off x="285750" y="1449531"/>
            <a:ext cx="1228457" cy="763480"/>
          </a:xfrm>
          <a:prstGeom prst="rect">
            <a:avLst/>
          </a:prstGeom>
        </p:spPr>
      </p:pic>
      <p:pic>
        <p:nvPicPr>
          <p:cNvPr id="6" name="Picture 5" descr="HorizontalStacked_RGB">
            <a:extLst>
              <a:ext uri="{FF2B5EF4-FFF2-40B4-BE49-F238E27FC236}">
                <a16:creationId xmlns:a16="http://schemas.microsoft.com/office/drawing/2014/main" id="{A9617B72-2092-4D17-B197-4D3BDED6D38D}"/>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819400" y="547073"/>
            <a:ext cx="2743200" cy="729277"/>
          </a:xfrm>
          <a:prstGeom prst="rect">
            <a:avLst/>
          </a:prstGeom>
          <a:noFill/>
          <a:ln>
            <a:noFill/>
          </a:ln>
        </p:spPr>
      </p:pic>
      <p:pic>
        <p:nvPicPr>
          <p:cNvPr id="7" name="Picture 6" descr="DirectEmployers Association logo">
            <a:extLst>
              <a:ext uri="{FF2B5EF4-FFF2-40B4-BE49-F238E27FC236}">
                <a16:creationId xmlns:a16="http://schemas.microsoft.com/office/drawing/2014/main" id="{DF615B21-DB63-4785-AA0C-224761BF6F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3721" y="1374071"/>
            <a:ext cx="2743200" cy="914400"/>
          </a:xfrm>
          <a:prstGeom prst="rect">
            <a:avLst/>
          </a:prstGeom>
        </p:spPr>
      </p:pic>
    </p:spTree>
    <p:extLst>
      <p:ext uri="{BB962C8B-B14F-4D97-AF65-F5344CB8AC3E}">
        <p14:creationId xmlns:p14="http://schemas.microsoft.com/office/powerpoint/2010/main" val="1430773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102160-F6CA-4304-9A41-20B0824A2225}"/>
              </a:ext>
            </a:extLst>
          </p:cNvPr>
          <p:cNvSpPr>
            <a:spLocks noGrp="1"/>
          </p:cNvSpPr>
          <p:nvPr>
            <p:ph type="sldNum" sz="quarter" idx="4"/>
          </p:nvPr>
        </p:nvSpPr>
        <p:spPr/>
        <p:txBody>
          <a:bodyPr/>
          <a:lstStyle/>
          <a:p>
            <a:pPr>
              <a:defRPr/>
            </a:pPr>
            <a:fld id="{F602A9B8-2EB8-419F-9848-5814CC173019}" type="slidenum">
              <a:rPr lang="en-US" altLang="en-US" smtClean="0"/>
              <a:pPr>
                <a:defRPr/>
              </a:pPr>
              <a:t>10</a:t>
            </a:fld>
            <a:endParaRPr lang="en-US" altLang="en-US" dirty="0"/>
          </a:p>
        </p:txBody>
      </p:sp>
      <p:sp>
        <p:nvSpPr>
          <p:cNvPr id="3" name="Title 2">
            <a:extLst>
              <a:ext uri="{FF2B5EF4-FFF2-40B4-BE49-F238E27FC236}">
                <a16:creationId xmlns:a16="http://schemas.microsoft.com/office/drawing/2014/main" id="{42D98A8E-3ADC-4929-B164-740B9F29EE1C}"/>
              </a:ext>
            </a:extLst>
          </p:cNvPr>
          <p:cNvSpPr>
            <a:spLocks noGrp="1"/>
          </p:cNvSpPr>
          <p:nvPr>
            <p:ph type="title"/>
          </p:nvPr>
        </p:nvSpPr>
        <p:spPr>
          <a:xfrm>
            <a:off x="76200" y="45839"/>
            <a:ext cx="7372350" cy="685800"/>
          </a:xfrm>
        </p:spPr>
        <p:txBody>
          <a:bodyPr/>
          <a:lstStyle/>
          <a:p>
            <a:r>
              <a:rPr lang="en-US" sz="2000" b="1" dirty="0"/>
              <a:t>II. Your AAPs Require D&amp;I Efforts (con’t)</a:t>
            </a:r>
          </a:p>
        </p:txBody>
      </p:sp>
      <p:sp>
        <p:nvSpPr>
          <p:cNvPr id="4" name="Content Placeholder 3">
            <a:extLst>
              <a:ext uri="{FF2B5EF4-FFF2-40B4-BE49-F238E27FC236}">
                <a16:creationId xmlns:a16="http://schemas.microsoft.com/office/drawing/2014/main" id="{77716E36-F571-4885-A04B-1A26A7728A1D}"/>
              </a:ext>
            </a:extLst>
          </p:cNvPr>
          <p:cNvSpPr>
            <a:spLocks noGrp="1"/>
          </p:cNvSpPr>
          <p:nvPr>
            <p:ph sz="half" idx="1"/>
          </p:nvPr>
        </p:nvSpPr>
        <p:spPr>
          <a:xfrm>
            <a:off x="228600" y="874514"/>
            <a:ext cx="7848600" cy="3394472"/>
          </a:xfrm>
        </p:spPr>
        <p:txBody>
          <a:bodyPr/>
          <a:lstStyle/>
          <a:p>
            <a:pPr marL="342900" marR="0" lvl="0" indent="-342900">
              <a:spcBef>
                <a:spcPts val="0"/>
              </a:spcBef>
              <a:spcAft>
                <a:spcPts val="600"/>
              </a:spcAft>
              <a:buFont typeface="+mj-lt"/>
              <a:buAutoNum type="alphaLcParenR"/>
            </a:pPr>
            <a:r>
              <a:rPr lang="en-US" sz="15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The Contractor’s Duty to be a “Scout”/Investigator (</a:t>
            </a:r>
            <a:r>
              <a:rPr lang="en-US" sz="1500" b="1"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con’t</a:t>
            </a:r>
            <a:r>
              <a:rPr lang="en-US" sz="15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US" sz="1500" dirty="0">
              <a:effectLst/>
              <a:latin typeface="Cambria" panose="02040503050406030204" pitchFamily="18"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400" b="1" dirty="0">
                <a:effectLst/>
                <a:latin typeface="+mj-lt"/>
                <a:ea typeface="Calibri" panose="020F0502020204030204" pitchFamily="34" charset="0"/>
                <a:cs typeface="Times New Roman" panose="02020603050405020304" pitchFamily="18" charset="0"/>
              </a:rPr>
              <a:t>41 CFR Section 60-2.17  “</a:t>
            </a:r>
            <a:r>
              <a:rPr lang="en-US" sz="1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Additional required elements of affirmative action programs. </a:t>
            </a:r>
            <a:r>
              <a:rPr lang="en-US" sz="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In addition to the elements required by §60-2.10 through §60-2.16, an acceptable affirmative action program must include the following:</a:t>
            </a:r>
            <a:endParaRPr lang="en-US" sz="1400" dirty="0">
              <a:effectLst/>
              <a:latin typeface="Cambria" panose="02040503050406030204" pitchFamily="18"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 </a:t>
            </a:r>
            <a:r>
              <a:rPr lang="en-US" sz="1400" b="1" i="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Designation of responsibility</a:t>
            </a:r>
            <a:r>
              <a:rPr lang="en-US" sz="1400" i="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r>
              <a:rPr lang="en-US" sz="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The contractor must provide for the implementation of equal employment opportunity and the affirmative action program by assigning responsibility and accountability to an official of the organization. Depending upon the size of the contractor, this may be the official's sole responsibility. He or she must have the authority, resources, support of and access to top management to ensure the effective implementation of the affirmative action program.</a:t>
            </a:r>
            <a:endParaRPr lang="en-US" sz="1400" dirty="0">
              <a:effectLst/>
              <a:latin typeface="Cambria" panose="02040503050406030204" pitchFamily="18" charset="0"/>
              <a:ea typeface="Calibri" panose="020F0502020204030204" pitchFamily="34" charset="0"/>
              <a:cs typeface="Times New Roman" panose="02020603050405020304" pitchFamily="18" charset="0"/>
            </a:endParaRPr>
          </a:p>
          <a:p>
            <a:pPr marL="0" indent="0">
              <a:buNone/>
            </a:pPr>
            <a:r>
              <a:rPr lang="en-US" sz="1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(b) </a:t>
            </a:r>
            <a:r>
              <a:rPr lang="en-US" sz="1400" b="1" i="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Identification of problem areas</a:t>
            </a:r>
            <a:r>
              <a:rPr lang="en-US" sz="1400" i="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r>
              <a:rPr lang="en-US" sz="1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The contractor must perform in-depth analyses of its total employment process to determine whether and where impediments to equal employment opportunity exist. At a minimum the contractor must evaluate:” </a:t>
            </a:r>
            <a:r>
              <a:rPr lang="en-US" sz="1400" b="1" i="1" dirty="0">
                <a:solidFill>
                  <a:srgbClr val="FF5050"/>
                </a:solidFill>
                <a:effectLst/>
                <a:latin typeface="Century Gothic" panose="020B0502020202020204" pitchFamily="34" charset="0"/>
                <a:ea typeface="Times New Roman" panose="02020603050405020304" pitchFamily="18" charset="0"/>
                <a:cs typeface="Arial" panose="020B0604020202020204" pitchFamily="34" charset="0"/>
              </a:rPr>
              <a:t>(continued on next page)</a:t>
            </a:r>
            <a:endParaRPr lang="en-US" sz="1400" b="1" i="1" dirty="0">
              <a:solidFill>
                <a:srgbClr val="FF5050"/>
              </a:solidFill>
              <a:effectLst/>
              <a:latin typeface="+mj-lt"/>
              <a:ea typeface="Calibri" panose="020F0502020204030204" pitchFamily="34" charset="0"/>
              <a:cs typeface="Times New Roman" panose="02020603050405020304" pitchFamily="18" charset="0"/>
            </a:endParaRPr>
          </a:p>
          <a:p>
            <a:pPr marL="0" marR="0" lvl="0" indent="0">
              <a:spcBef>
                <a:spcPts val="0"/>
              </a:spcBef>
              <a:spcAft>
                <a:spcPts val="600"/>
              </a:spcAft>
              <a:buNone/>
            </a:pPr>
            <a:endParaRPr lang="en-US" sz="1400" dirty="0">
              <a:effectLst/>
              <a:latin typeface="Cambria" panose="020405030504060302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377278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102160-F6CA-4304-9A41-20B0824A2225}"/>
              </a:ext>
            </a:extLst>
          </p:cNvPr>
          <p:cNvSpPr>
            <a:spLocks noGrp="1"/>
          </p:cNvSpPr>
          <p:nvPr>
            <p:ph type="sldNum" sz="quarter" idx="4"/>
          </p:nvPr>
        </p:nvSpPr>
        <p:spPr/>
        <p:txBody>
          <a:bodyPr/>
          <a:lstStyle/>
          <a:p>
            <a:pPr>
              <a:defRPr/>
            </a:pPr>
            <a:fld id="{F602A9B8-2EB8-419F-9848-5814CC173019}" type="slidenum">
              <a:rPr lang="en-US" altLang="en-US" smtClean="0"/>
              <a:pPr>
                <a:defRPr/>
              </a:pPr>
              <a:t>11</a:t>
            </a:fld>
            <a:endParaRPr lang="en-US" altLang="en-US" dirty="0"/>
          </a:p>
        </p:txBody>
      </p:sp>
      <p:sp>
        <p:nvSpPr>
          <p:cNvPr id="3" name="Title 2">
            <a:extLst>
              <a:ext uri="{FF2B5EF4-FFF2-40B4-BE49-F238E27FC236}">
                <a16:creationId xmlns:a16="http://schemas.microsoft.com/office/drawing/2014/main" id="{42D98A8E-3ADC-4929-B164-740B9F29EE1C}"/>
              </a:ext>
            </a:extLst>
          </p:cNvPr>
          <p:cNvSpPr>
            <a:spLocks noGrp="1"/>
          </p:cNvSpPr>
          <p:nvPr>
            <p:ph type="title"/>
          </p:nvPr>
        </p:nvSpPr>
        <p:spPr>
          <a:xfrm>
            <a:off x="38100" y="0"/>
            <a:ext cx="7372350" cy="685800"/>
          </a:xfrm>
        </p:spPr>
        <p:txBody>
          <a:bodyPr/>
          <a:lstStyle/>
          <a:p>
            <a:r>
              <a:rPr lang="en-US" sz="2000" b="1" dirty="0"/>
              <a:t>II. Your AAPs Require D&amp;I Efforts (con’t)</a:t>
            </a:r>
          </a:p>
        </p:txBody>
      </p:sp>
      <p:sp>
        <p:nvSpPr>
          <p:cNvPr id="4" name="Content Placeholder 3">
            <a:extLst>
              <a:ext uri="{FF2B5EF4-FFF2-40B4-BE49-F238E27FC236}">
                <a16:creationId xmlns:a16="http://schemas.microsoft.com/office/drawing/2014/main" id="{77716E36-F571-4885-A04B-1A26A7728A1D}"/>
              </a:ext>
            </a:extLst>
          </p:cNvPr>
          <p:cNvSpPr>
            <a:spLocks noGrp="1"/>
          </p:cNvSpPr>
          <p:nvPr>
            <p:ph sz="half" idx="1"/>
          </p:nvPr>
        </p:nvSpPr>
        <p:spPr>
          <a:xfrm>
            <a:off x="152400" y="704850"/>
            <a:ext cx="8077200" cy="3394472"/>
          </a:xfrm>
        </p:spPr>
        <p:txBody>
          <a:bodyPr/>
          <a:lstStyle/>
          <a:p>
            <a:pPr marL="342900" marR="0" lvl="0" indent="-342900">
              <a:spcBef>
                <a:spcPts val="0"/>
              </a:spcBef>
              <a:spcAft>
                <a:spcPts val="600"/>
              </a:spcAft>
              <a:buFont typeface="+mj-lt"/>
              <a:buAutoNum type="alphaLcParenR"/>
            </a:pPr>
            <a:r>
              <a:rPr lang="en-US" sz="15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The Contractor’s Duty to be a “Scout”/Investigator (</a:t>
            </a:r>
            <a:r>
              <a:rPr lang="en-US" sz="1500" b="1"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con’t</a:t>
            </a:r>
            <a:r>
              <a:rPr lang="en-US" sz="15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US" sz="1500" dirty="0">
              <a:effectLst/>
              <a:latin typeface="Cambria" panose="02040503050406030204" pitchFamily="18" charset="0"/>
              <a:ea typeface="Calibri" panose="020F0502020204030204" pitchFamily="34" charset="0"/>
              <a:cs typeface="Times New Roman" panose="02020603050405020304" pitchFamily="18" charset="0"/>
            </a:endParaRPr>
          </a:p>
          <a:p>
            <a:pPr marL="0" marR="0" indent="0">
              <a:spcBef>
                <a:spcPts val="600"/>
              </a:spcBef>
              <a:spcAft>
                <a:spcPts val="600"/>
              </a:spcAft>
              <a:buNone/>
            </a:pPr>
            <a:r>
              <a:rPr lang="en-US" sz="1400" b="1" dirty="0">
                <a:effectLst/>
                <a:latin typeface="+mj-lt"/>
                <a:ea typeface="Calibri" panose="020F0502020204030204" pitchFamily="34" charset="0"/>
                <a:cs typeface="Times New Roman" panose="02020603050405020304" pitchFamily="18" charset="0"/>
              </a:rPr>
              <a:t>41 CFR Section 60-2.17  </a:t>
            </a:r>
            <a:r>
              <a:rPr lang="en-US" sz="1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Additional required elements of affirmative action programs</a:t>
            </a:r>
            <a:r>
              <a:rPr lang="en-US" sz="14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(con’t)</a:t>
            </a:r>
            <a:endParaRPr lang="en-US" sz="1400" dirty="0">
              <a:effectLst/>
              <a:latin typeface="Cambria" panose="02040503050406030204" pitchFamily="18" charset="0"/>
              <a:ea typeface="Calibri" panose="020F0502020204030204" pitchFamily="34" charset="0"/>
              <a:cs typeface="Times New Roman" panose="02020603050405020304" pitchFamily="18" charset="0"/>
            </a:endParaRPr>
          </a:p>
          <a:p>
            <a:pPr marL="182880" marR="0" indent="0">
              <a:spcBef>
                <a:spcPts val="600"/>
              </a:spcBef>
              <a:spcAft>
                <a:spcPts val="600"/>
              </a:spcAft>
              <a:buNone/>
            </a:pPr>
            <a:r>
              <a:rPr lang="en-US" sz="1400" b="1" dirty="0">
                <a:solidFill>
                  <a:srgbClr val="000000"/>
                </a:solidFill>
                <a:effectLst/>
                <a:latin typeface="+mn-lt"/>
                <a:ea typeface="Times New Roman" panose="02020603050405020304" pitchFamily="18" charset="0"/>
                <a:cs typeface="Arial" panose="020B0604020202020204" pitchFamily="34" charset="0"/>
              </a:rPr>
              <a:t>“(1) The workforce by organizational unit and job group to determine whether there are problems of minority or female utilization (</a:t>
            </a:r>
            <a:r>
              <a:rPr lang="en-US" sz="1400" b="1" i="1" dirty="0">
                <a:solidFill>
                  <a:srgbClr val="000000"/>
                </a:solidFill>
                <a:effectLst/>
                <a:latin typeface="+mn-lt"/>
                <a:ea typeface="Times New Roman" panose="02020603050405020304" pitchFamily="18" charset="0"/>
                <a:cs typeface="Arial" panose="020B0604020202020204" pitchFamily="34" charset="0"/>
              </a:rPr>
              <a:t>i.e.,</a:t>
            </a:r>
            <a:r>
              <a:rPr lang="en-US" sz="1400" b="1" dirty="0">
                <a:solidFill>
                  <a:srgbClr val="000000"/>
                </a:solidFill>
                <a:effectLst/>
                <a:latin typeface="+mn-lt"/>
                <a:ea typeface="Times New Roman" panose="02020603050405020304" pitchFamily="18" charset="0"/>
                <a:cs typeface="Arial" panose="020B0604020202020204" pitchFamily="34" charset="0"/>
              </a:rPr>
              <a:t> employment in the unit or group), or of minority or female distribution (</a:t>
            </a:r>
            <a:r>
              <a:rPr lang="en-US" sz="1400" b="1" i="1" dirty="0">
                <a:solidFill>
                  <a:srgbClr val="000000"/>
                </a:solidFill>
                <a:effectLst/>
                <a:latin typeface="+mn-lt"/>
                <a:ea typeface="Times New Roman" panose="02020603050405020304" pitchFamily="18" charset="0"/>
                <a:cs typeface="Arial" panose="020B0604020202020204" pitchFamily="34" charset="0"/>
              </a:rPr>
              <a:t>i.e.,</a:t>
            </a:r>
            <a:r>
              <a:rPr lang="en-US" sz="1400" b="1" dirty="0">
                <a:solidFill>
                  <a:srgbClr val="000000"/>
                </a:solidFill>
                <a:effectLst/>
                <a:latin typeface="+mn-lt"/>
                <a:ea typeface="Times New Roman" panose="02020603050405020304" pitchFamily="18" charset="0"/>
                <a:cs typeface="Arial" panose="020B0604020202020204" pitchFamily="34" charset="0"/>
              </a:rPr>
              <a:t> placement in the different jobs within the unit or group);</a:t>
            </a:r>
            <a:endParaRPr lang="en-US" sz="1400" b="1" dirty="0">
              <a:effectLst/>
              <a:latin typeface="+mn-lt"/>
              <a:ea typeface="Calibri" panose="020F0502020204030204" pitchFamily="34" charset="0"/>
              <a:cs typeface="Times New Roman" panose="02020603050405020304" pitchFamily="18" charset="0"/>
            </a:endParaRPr>
          </a:p>
          <a:p>
            <a:pPr marL="182880" marR="0" indent="0">
              <a:spcBef>
                <a:spcPts val="0"/>
              </a:spcBef>
              <a:spcAft>
                <a:spcPts val="600"/>
              </a:spcAft>
              <a:buNone/>
            </a:pPr>
            <a:r>
              <a:rPr lang="en-US" sz="1400" b="1" dirty="0">
                <a:solidFill>
                  <a:srgbClr val="000000"/>
                </a:solidFill>
                <a:effectLst/>
                <a:latin typeface="+mn-lt"/>
                <a:ea typeface="Times New Roman" panose="02020603050405020304" pitchFamily="18" charset="0"/>
                <a:cs typeface="Arial" panose="020B0604020202020204" pitchFamily="34" charset="0"/>
              </a:rPr>
              <a:t>(2) Personnel activity (applicant flow, hires, terminations, promotions, and other personnel actions) to determine whether there are selection disparities;</a:t>
            </a:r>
            <a:endParaRPr lang="en-US" sz="1400" b="1" dirty="0">
              <a:effectLst/>
              <a:latin typeface="+mn-lt"/>
              <a:ea typeface="Calibri" panose="020F0502020204030204" pitchFamily="34" charset="0"/>
              <a:cs typeface="Times New Roman" panose="02020603050405020304" pitchFamily="18" charset="0"/>
            </a:endParaRPr>
          </a:p>
          <a:p>
            <a:pPr marL="182880" marR="0" indent="0">
              <a:spcBef>
                <a:spcPts val="0"/>
              </a:spcBef>
              <a:spcAft>
                <a:spcPts val="600"/>
              </a:spcAft>
              <a:buNone/>
            </a:pPr>
            <a:r>
              <a:rPr lang="en-US" sz="1400" b="1" dirty="0">
                <a:solidFill>
                  <a:srgbClr val="000000"/>
                </a:solidFill>
                <a:effectLst/>
                <a:latin typeface="+mn-lt"/>
                <a:ea typeface="Times New Roman" panose="02020603050405020304" pitchFamily="18" charset="0"/>
                <a:cs typeface="Arial" panose="020B0604020202020204" pitchFamily="34" charset="0"/>
              </a:rPr>
              <a:t>(3) Compensation system(s) to determine whether there are gender-, race-, or ethnicity-based disparities;</a:t>
            </a:r>
            <a:endParaRPr lang="en-US" sz="1400" b="1" dirty="0">
              <a:effectLst/>
              <a:latin typeface="+mn-lt"/>
              <a:ea typeface="Calibri" panose="020F0502020204030204" pitchFamily="34" charset="0"/>
              <a:cs typeface="Times New Roman" panose="02020603050405020304" pitchFamily="18" charset="0"/>
            </a:endParaRPr>
          </a:p>
          <a:p>
            <a:pPr marL="182880" marR="0" indent="0">
              <a:spcBef>
                <a:spcPts val="0"/>
              </a:spcBef>
              <a:spcAft>
                <a:spcPts val="600"/>
              </a:spcAft>
              <a:buNone/>
            </a:pPr>
            <a:r>
              <a:rPr lang="en-US" sz="1400" b="1" dirty="0">
                <a:solidFill>
                  <a:srgbClr val="000000"/>
                </a:solidFill>
                <a:effectLst/>
                <a:latin typeface="+mn-lt"/>
                <a:ea typeface="Times New Roman" panose="02020603050405020304" pitchFamily="18" charset="0"/>
                <a:cs typeface="Arial" panose="020B0604020202020204" pitchFamily="34" charset="0"/>
              </a:rPr>
              <a:t>(4) Selection, recruitment, referral, and other personnel procedures to determine whether they result in disparities in the employment or advancement of minorities or women; and</a:t>
            </a:r>
            <a:endParaRPr lang="en-US" sz="1400" b="1" dirty="0">
              <a:effectLst/>
              <a:latin typeface="+mn-lt"/>
              <a:ea typeface="Calibri" panose="020F0502020204030204" pitchFamily="34" charset="0"/>
              <a:cs typeface="Times New Roman" panose="02020603050405020304" pitchFamily="18" charset="0"/>
            </a:endParaRPr>
          </a:p>
          <a:p>
            <a:pPr marL="182880" marR="0" indent="0">
              <a:spcBef>
                <a:spcPts val="0"/>
              </a:spcBef>
              <a:spcAft>
                <a:spcPts val="600"/>
              </a:spcAft>
              <a:buNone/>
            </a:pPr>
            <a:r>
              <a:rPr lang="en-US" sz="1400" b="1" dirty="0">
                <a:solidFill>
                  <a:srgbClr val="000000"/>
                </a:solidFill>
                <a:effectLst/>
                <a:latin typeface="+mn-lt"/>
                <a:ea typeface="Times New Roman" panose="02020603050405020304" pitchFamily="18" charset="0"/>
                <a:cs typeface="Arial" panose="020B0604020202020204" pitchFamily="34" charset="0"/>
              </a:rPr>
              <a:t>(5) Any other areas that might impact the success of the affirmative action program.” </a:t>
            </a:r>
            <a:r>
              <a:rPr lang="en-US" sz="1400" b="1" i="1" dirty="0">
                <a:solidFill>
                  <a:schemeClr val="accent1"/>
                </a:solidFill>
                <a:effectLst/>
                <a:latin typeface="+mj-lt"/>
                <a:ea typeface="Calibri" panose="020F0502020204030204" pitchFamily="34" charset="0"/>
                <a:cs typeface="Times New Roman" panose="02020603050405020304" pitchFamily="18" charset="0"/>
              </a:rPr>
              <a:t>(emphases added) </a:t>
            </a:r>
            <a:endParaRPr lang="en-US" sz="1400" b="1"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1198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102160-F6CA-4304-9A41-20B0824A2225}"/>
              </a:ext>
            </a:extLst>
          </p:cNvPr>
          <p:cNvSpPr>
            <a:spLocks noGrp="1"/>
          </p:cNvSpPr>
          <p:nvPr>
            <p:ph type="sldNum" sz="quarter" idx="4"/>
          </p:nvPr>
        </p:nvSpPr>
        <p:spPr/>
        <p:txBody>
          <a:bodyPr/>
          <a:lstStyle/>
          <a:p>
            <a:pPr>
              <a:defRPr/>
            </a:pPr>
            <a:fld id="{F602A9B8-2EB8-419F-9848-5814CC173019}" type="slidenum">
              <a:rPr lang="en-US" altLang="en-US" smtClean="0"/>
              <a:pPr>
                <a:defRPr/>
              </a:pPr>
              <a:t>12</a:t>
            </a:fld>
            <a:endParaRPr lang="en-US" altLang="en-US" dirty="0"/>
          </a:p>
        </p:txBody>
      </p:sp>
      <p:sp>
        <p:nvSpPr>
          <p:cNvPr id="3" name="Title 2">
            <a:extLst>
              <a:ext uri="{FF2B5EF4-FFF2-40B4-BE49-F238E27FC236}">
                <a16:creationId xmlns:a16="http://schemas.microsoft.com/office/drawing/2014/main" id="{42D98A8E-3ADC-4929-B164-740B9F29EE1C}"/>
              </a:ext>
            </a:extLst>
          </p:cNvPr>
          <p:cNvSpPr>
            <a:spLocks noGrp="1"/>
          </p:cNvSpPr>
          <p:nvPr>
            <p:ph type="title"/>
          </p:nvPr>
        </p:nvSpPr>
        <p:spPr>
          <a:xfrm>
            <a:off x="38100" y="45839"/>
            <a:ext cx="7372350" cy="685800"/>
          </a:xfrm>
        </p:spPr>
        <p:txBody>
          <a:bodyPr/>
          <a:lstStyle/>
          <a:p>
            <a:r>
              <a:rPr lang="en-US" sz="2000" b="1" dirty="0"/>
              <a:t>II. Your AAPs Require D&amp;I Efforts (con’t)</a:t>
            </a:r>
          </a:p>
        </p:txBody>
      </p:sp>
      <p:sp>
        <p:nvSpPr>
          <p:cNvPr id="4" name="Content Placeholder 3">
            <a:extLst>
              <a:ext uri="{FF2B5EF4-FFF2-40B4-BE49-F238E27FC236}">
                <a16:creationId xmlns:a16="http://schemas.microsoft.com/office/drawing/2014/main" id="{77716E36-F571-4885-A04B-1A26A7728A1D}"/>
              </a:ext>
            </a:extLst>
          </p:cNvPr>
          <p:cNvSpPr>
            <a:spLocks noGrp="1"/>
          </p:cNvSpPr>
          <p:nvPr>
            <p:ph sz="half" idx="1"/>
          </p:nvPr>
        </p:nvSpPr>
        <p:spPr>
          <a:xfrm>
            <a:off x="152400" y="819150"/>
            <a:ext cx="8153400" cy="3394472"/>
          </a:xfrm>
        </p:spPr>
        <p:txBody>
          <a:bodyPr/>
          <a:lstStyle/>
          <a:p>
            <a:pPr marL="342900" marR="0" lvl="0" indent="-342900">
              <a:spcBef>
                <a:spcPts val="0"/>
              </a:spcBef>
              <a:spcAft>
                <a:spcPts val="600"/>
              </a:spcAft>
              <a:buFont typeface="+mj-lt"/>
              <a:buAutoNum type="alphaLcParenR"/>
            </a:pPr>
            <a:r>
              <a:rPr lang="en-US" sz="16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The Contractor’s Duty to be a “Scout”/Investigator (</a:t>
            </a:r>
            <a:r>
              <a:rPr lang="en-US" sz="1600" b="1"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con’t</a:t>
            </a:r>
            <a:r>
              <a:rPr lang="en-US" sz="16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US" sz="1600" dirty="0">
              <a:effectLst/>
              <a:latin typeface="Cambria" panose="02040503050406030204" pitchFamily="18" charset="0"/>
              <a:ea typeface="Calibri" panose="020F0502020204030204" pitchFamily="34" charset="0"/>
              <a:cs typeface="Times New Roman" panose="02020603050405020304" pitchFamily="18" charset="0"/>
            </a:endParaRPr>
          </a:p>
          <a:p>
            <a:pPr marL="0" marR="0" indent="0">
              <a:spcBef>
                <a:spcPts val="600"/>
              </a:spcBef>
              <a:spcAft>
                <a:spcPts val="600"/>
              </a:spcAft>
              <a:buNone/>
            </a:pPr>
            <a:r>
              <a:rPr lang="en-US" sz="1600" b="1" dirty="0">
                <a:effectLst/>
                <a:latin typeface="+mj-lt"/>
                <a:ea typeface="Calibri" panose="020F0502020204030204" pitchFamily="34" charset="0"/>
                <a:cs typeface="Times New Roman" panose="02020603050405020304" pitchFamily="18" charset="0"/>
              </a:rPr>
              <a:t>41 CFR Section 60-2.17 </a:t>
            </a:r>
            <a:r>
              <a:rPr lang="en-US" sz="16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Additional required elements of affirmative action programs</a:t>
            </a:r>
            <a:r>
              <a:rPr lang="en-US" sz="16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(con’t)</a:t>
            </a:r>
          </a:p>
          <a:p>
            <a:pPr marL="0" marR="0" indent="0">
              <a:spcBef>
                <a:spcPts val="0"/>
              </a:spcBef>
              <a:spcAft>
                <a:spcPts val="600"/>
              </a:spcAft>
              <a:buNone/>
            </a:pPr>
            <a:r>
              <a:rPr lang="en-US" sz="16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 </a:t>
            </a:r>
            <a:r>
              <a:rPr lang="en-US" sz="1600" b="1" i="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Action-oriented programs.</a:t>
            </a:r>
            <a:r>
              <a:rPr lang="en-US" sz="16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The contractor must develop and execute action-oriented programs designed to correct any problem areas identified pursuant to §60-2.17(b) and to attain established goals and objectives. In order for these action-oriented programs to be effective, the contractor must ensure that they consist of more than following the same procedures which have previously produced inadequate results. Furthermore, a contractor must demonstrate that it has made good faith efforts to remove identified barriers, expand employment opportunities, and produce measurable results.”</a:t>
            </a:r>
            <a:r>
              <a:rPr lang="en-US" sz="1600" b="1" i="1" dirty="0">
                <a:solidFill>
                  <a:schemeClr val="accent1"/>
                </a:solidFill>
                <a:effectLst/>
                <a:latin typeface="+mj-lt"/>
                <a:ea typeface="Calibri" panose="020F0502020204030204" pitchFamily="34" charset="0"/>
                <a:cs typeface="Times New Roman" panose="02020603050405020304" pitchFamily="18" charset="0"/>
              </a:rPr>
              <a:t> (emphases added) </a:t>
            </a:r>
            <a:endParaRPr lang="en-US" sz="1600" b="1" dirty="0">
              <a:effectLst/>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8357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102160-F6CA-4304-9A41-20B0824A2225}"/>
              </a:ext>
            </a:extLst>
          </p:cNvPr>
          <p:cNvSpPr>
            <a:spLocks noGrp="1"/>
          </p:cNvSpPr>
          <p:nvPr>
            <p:ph type="sldNum" sz="quarter" idx="4"/>
          </p:nvPr>
        </p:nvSpPr>
        <p:spPr/>
        <p:txBody>
          <a:bodyPr/>
          <a:lstStyle/>
          <a:p>
            <a:pPr>
              <a:defRPr/>
            </a:pPr>
            <a:fld id="{F602A9B8-2EB8-419F-9848-5814CC173019}" type="slidenum">
              <a:rPr lang="en-US" altLang="en-US" smtClean="0"/>
              <a:pPr>
                <a:defRPr/>
              </a:pPr>
              <a:t>13</a:t>
            </a:fld>
            <a:endParaRPr lang="en-US" altLang="en-US" dirty="0"/>
          </a:p>
        </p:txBody>
      </p:sp>
      <p:sp>
        <p:nvSpPr>
          <p:cNvPr id="3" name="Title 2">
            <a:extLst>
              <a:ext uri="{FF2B5EF4-FFF2-40B4-BE49-F238E27FC236}">
                <a16:creationId xmlns:a16="http://schemas.microsoft.com/office/drawing/2014/main" id="{42D98A8E-3ADC-4929-B164-740B9F29EE1C}"/>
              </a:ext>
            </a:extLst>
          </p:cNvPr>
          <p:cNvSpPr>
            <a:spLocks noGrp="1"/>
          </p:cNvSpPr>
          <p:nvPr>
            <p:ph type="title"/>
          </p:nvPr>
        </p:nvSpPr>
        <p:spPr>
          <a:xfrm>
            <a:off x="152400" y="133350"/>
            <a:ext cx="7372350" cy="685800"/>
          </a:xfrm>
        </p:spPr>
        <p:txBody>
          <a:bodyPr/>
          <a:lstStyle/>
          <a:p>
            <a:r>
              <a:rPr lang="en-US" sz="2000" b="1" dirty="0"/>
              <a:t>II. Your AAPs Require D&amp;I Efforts (con’t) </a:t>
            </a:r>
          </a:p>
        </p:txBody>
      </p:sp>
      <p:sp>
        <p:nvSpPr>
          <p:cNvPr id="4" name="Content Placeholder 3">
            <a:extLst>
              <a:ext uri="{FF2B5EF4-FFF2-40B4-BE49-F238E27FC236}">
                <a16:creationId xmlns:a16="http://schemas.microsoft.com/office/drawing/2014/main" id="{77716E36-F571-4885-A04B-1A26A7728A1D}"/>
              </a:ext>
            </a:extLst>
          </p:cNvPr>
          <p:cNvSpPr>
            <a:spLocks noGrp="1"/>
          </p:cNvSpPr>
          <p:nvPr>
            <p:ph sz="half" idx="1"/>
          </p:nvPr>
        </p:nvSpPr>
        <p:spPr>
          <a:xfrm>
            <a:off x="228600" y="874514"/>
            <a:ext cx="8001000" cy="3394472"/>
          </a:xfrm>
        </p:spPr>
        <p:txBody>
          <a:bodyPr/>
          <a:lstStyle/>
          <a:p>
            <a:pPr marL="342900" marR="0" lvl="0" indent="-342900">
              <a:spcBef>
                <a:spcPts val="0"/>
              </a:spcBef>
              <a:spcAft>
                <a:spcPts val="600"/>
              </a:spcAft>
              <a:buFont typeface="+mj-lt"/>
              <a:buAutoNum type="alphaLcParenR"/>
            </a:pPr>
            <a:r>
              <a:rPr lang="en-US" sz="15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The Contractor’s Duty to be a “Scout”/Investigator (</a:t>
            </a:r>
            <a:r>
              <a:rPr lang="en-US" sz="1500" b="1" dirty="0" err="1">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con’t</a:t>
            </a:r>
            <a:r>
              <a:rPr lang="en-US" sz="15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US" sz="1500" dirty="0">
              <a:effectLst/>
              <a:latin typeface="Cambria" panose="02040503050406030204" pitchFamily="18" charset="0"/>
              <a:ea typeface="Calibri" panose="020F0502020204030204" pitchFamily="34" charset="0"/>
              <a:cs typeface="Times New Roman" panose="02020603050405020304" pitchFamily="18" charset="0"/>
            </a:endParaRPr>
          </a:p>
          <a:p>
            <a:pPr marL="0" marR="0" indent="0">
              <a:spcBef>
                <a:spcPts val="600"/>
              </a:spcBef>
              <a:spcAft>
                <a:spcPts val="600"/>
              </a:spcAft>
              <a:buNone/>
            </a:pPr>
            <a:r>
              <a:rPr lang="en-US" sz="1400" b="1" dirty="0">
                <a:effectLst/>
                <a:latin typeface="+mj-lt"/>
                <a:ea typeface="Calibri" panose="020F0502020204030204" pitchFamily="34" charset="0"/>
                <a:cs typeface="Times New Roman" panose="02020603050405020304" pitchFamily="18" charset="0"/>
              </a:rPr>
              <a:t>41 CFR Section 60-2.17</a:t>
            </a:r>
            <a:r>
              <a:rPr lang="en-US" sz="1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Additional required elements of affirmative action programs</a:t>
            </a:r>
            <a:r>
              <a:rPr lang="en-US" sz="14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 (con’t)</a:t>
            </a:r>
          </a:p>
          <a:p>
            <a:pPr marL="0" marR="0" indent="0">
              <a:spcBef>
                <a:spcPts val="0"/>
              </a:spcBef>
              <a:spcAft>
                <a:spcPts val="600"/>
              </a:spcAft>
              <a:buNone/>
            </a:pPr>
            <a:r>
              <a:rPr lang="en-US" sz="1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“(d) </a:t>
            </a:r>
            <a:r>
              <a:rPr lang="en-US" sz="1400" b="1" i="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Internal audit and reporting system.</a:t>
            </a:r>
            <a:r>
              <a:rPr lang="en-US" sz="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The contractor must develop and implement an auditing system that periodically measures the effectiveness of its total affirmative action program. The actions listed below are key to a successful affirmative action program:</a:t>
            </a:r>
            <a:endParaRPr lang="en-US" sz="1400" dirty="0">
              <a:effectLst/>
              <a:latin typeface="Cambria" panose="02040503050406030204" pitchFamily="18" charset="0"/>
              <a:ea typeface="Calibri" panose="020F0502020204030204" pitchFamily="34" charset="0"/>
              <a:cs typeface="Times New Roman" panose="02020603050405020304" pitchFamily="18" charset="0"/>
            </a:endParaRPr>
          </a:p>
          <a:p>
            <a:pPr marL="182880" marR="0" indent="0">
              <a:spcBef>
                <a:spcPts val="0"/>
              </a:spcBef>
              <a:spcAft>
                <a:spcPts val="600"/>
              </a:spcAft>
              <a:buNone/>
            </a:pPr>
            <a:r>
              <a:rPr lang="en-US" sz="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(1) Monitor records of all personnel activity, including referrals, placements, transfers, promotions, terminations, and compensation, at all levels to ensure the nondiscriminatory policy is carried out;</a:t>
            </a:r>
            <a:endParaRPr lang="en-US" sz="1400" dirty="0">
              <a:effectLst/>
              <a:latin typeface="Cambria" panose="02040503050406030204" pitchFamily="18" charset="0"/>
              <a:ea typeface="Calibri" panose="020F0502020204030204" pitchFamily="34" charset="0"/>
              <a:cs typeface="Times New Roman" panose="02020603050405020304" pitchFamily="18" charset="0"/>
            </a:endParaRPr>
          </a:p>
          <a:p>
            <a:pPr marL="182880" marR="0" indent="0">
              <a:spcBef>
                <a:spcPts val="0"/>
              </a:spcBef>
              <a:spcAft>
                <a:spcPts val="600"/>
              </a:spcAft>
              <a:buNone/>
            </a:pPr>
            <a:r>
              <a:rPr lang="en-US" sz="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(2) Require internal reporting on a scheduled basis as to the degree to which equal employment opportunity and organizational objectives are attained;</a:t>
            </a:r>
            <a:endParaRPr lang="en-US" sz="1400" dirty="0">
              <a:effectLst/>
              <a:latin typeface="Cambria" panose="02040503050406030204" pitchFamily="18" charset="0"/>
              <a:ea typeface="Calibri" panose="020F0502020204030204" pitchFamily="34" charset="0"/>
              <a:cs typeface="Times New Roman" panose="02020603050405020304" pitchFamily="18" charset="0"/>
            </a:endParaRPr>
          </a:p>
          <a:p>
            <a:pPr marL="182880" marR="0" indent="0">
              <a:spcBef>
                <a:spcPts val="0"/>
              </a:spcBef>
              <a:spcAft>
                <a:spcPts val="600"/>
              </a:spcAft>
              <a:buNone/>
            </a:pPr>
            <a:r>
              <a:rPr lang="en-US" sz="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(3) Review report results with all levels of management; and</a:t>
            </a:r>
            <a:endParaRPr lang="en-US" sz="1400" dirty="0">
              <a:effectLst/>
              <a:latin typeface="Cambria" panose="02040503050406030204" pitchFamily="18" charset="0"/>
              <a:ea typeface="Calibri" panose="020F0502020204030204" pitchFamily="34" charset="0"/>
              <a:cs typeface="Times New Roman" panose="02020603050405020304" pitchFamily="18" charset="0"/>
            </a:endParaRPr>
          </a:p>
          <a:p>
            <a:pPr marL="182880" marR="0" indent="0">
              <a:spcBef>
                <a:spcPts val="0"/>
              </a:spcBef>
              <a:spcAft>
                <a:spcPts val="600"/>
              </a:spcAft>
              <a:buNone/>
            </a:pPr>
            <a:r>
              <a:rPr lang="en-US" sz="1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(4) Advise top management of program effectiveness and submit recommendations to improve unsatisfactory performance.”</a:t>
            </a:r>
            <a:endParaRPr lang="en-US" sz="1400" dirty="0">
              <a:effectLst/>
              <a:latin typeface="Cambria" panose="02040503050406030204" pitchFamily="18"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200" b="1" dirty="0">
              <a:solidFill>
                <a:srgbClr val="000000"/>
              </a:solidFill>
              <a:latin typeface="Century Gothic" panose="020B0502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81268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14</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76200" y="112514"/>
            <a:ext cx="7372350" cy="685800"/>
          </a:xfrm>
        </p:spPr>
        <p:txBody>
          <a:bodyPr/>
          <a:lstStyle/>
          <a:p>
            <a:r>
              <a:rPr lang="en-US" sz="2000" b="1" dirty="0"/>
              <a:t>II. Your AAPs Require D&amp;I Efforts (con’t)</a:t>
            </a: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182498" y="824984"/>
            <a:ext cx="7742302" cy="3394472"/>
          </a:xfrm>
        </p:spPr>
        <p:txBody>
          <a:bodyPr/>
          <a:lstStyle/>
          <a:p>
            <a:pPr marL="0" indent="-48006">
              <a:buNone/>
            </a:pPr>
            <a:r>
              <a:rPr lang="en-US" b="1" dirty="0"/>
              <a:t>b) </a:t>
            </a:r>
            <a:r>
              <a:rPr lang="en-US" b="1" i="1" dirty="0"/>
              <a:t>Do you need a Legal “Predicate” for a Straight-Up Preference?</a:t>
            </a:r>
            <a:r>
              <a:rPr lang="en-US" dirty="0"/>
              <a:t>    Answer: No, Not Always.		</a:t>
            </a:r>
          </a:p>
          <a:p>
            <a:pPr marL="0" indent="0">
              <a:buNone/>
            </a:pPr>
            <a:endParaRPr lang="en-US" dirty="0"/>
          </a:p>
        </p:txBody>
      </p:sp>
      <p:pic>
        <p:nvPicPr>
          <p:cNvPr id="8" name="Picture 7">
            <a:extLst>
              <a:ext uri="{FF2B5EF4-FFF2-40B4-BE49-F238E27FC236}">
                <a16:creationId xmlns:a16="http://schemas.microsoft.com/office/drawing/2014/main" id="{04688E0B-561F-4A50-BDE0-4250069B8480}"/>
              </a:ext>
            </a:extLst>
          </p:cNvPr>
          <p:cNvPicPr>
            <a:picLocks noChangeAspect="1"/>
          </p:cNvPicPr>
          <p:nvPr/>
        </p:nvPicPr>
        <p:blipFill>
          <a:blip r:embed="rId2"/>
          <a:stretch>
            <a:fillRect/>
          </a:stretch>
        </p:blipFill>
        <p:spPr>
          <a:xfrm>
            <a:off x="304800" y="1575406"/>
            <a:ext cx="8105775" cy="2057400"/>
          </a:xfrm>
          <a:prstGeom prst="rect">
            <a:avLst/>
          </a:prstGeom>
        </p:spPr>
      </p:pic>
      <p:sp>
        <p:nvSpPr>
          <p:cNvPr id="14" name="TextBox 13">
            <a:extLst>
              <a:ext uri="{FF2B5EF4-FFF2-40B4-BE49-F238E27FC236}">
                <a16:creationId xmlns:a16="http://schemas.microsoft.com/office/drawing/2014/main" id="{A23B79F4-E044-4B13-9108-80BA2497C1C9}"/>
              </a:ext>
            </a:extLst>
          </p:cNvPr>
          <p:cNvSpPr txBox="1"/>
          <p:nvPr/>
        </p:nvSpPr>
        <p:spPr>
          <a:xfrm>
            <a:off x="840486" y="3659223"/>
            <a:ext cx="7848600" cy="1200329"/>
          </a:xfrm>
          <a:prstGeom prst="rect">
            <a:avLst/>
          </a:prstGeom>
          <a:noFill/>
        </p:spPr>
        <p:txBody>
          <a:bodyPr wrap="square">
            <a:spAutoFit/>
          </a:bodyPr>
          <a:lstStyle/>
          <a:p>
            <a:r>
              <a:rPr lang="en-US" sz="1200" dirty="0"/>
              <a:t>*This preference would be unlawful absent a successful affirmative legal defense: a legal “predicate” authorizing remedial relief.</a:t>
            </a:r>
          </a:p>
          <a:p>
            <a:r>
              <a:rPr lang="en-US" sz="1200" dirty="0"/>
              <a:t>** Title VII/EO11246 allows for an “Indian preference” if the at-issue Native American Applicant/employee lives on “or near” an Indian reservation. See 41 CFR Section 60-1.5(a)(7).</a:t>
            </a:r>
          </a:p>
          <a:p>
            <a:r>
              <a:rPr lang="en-US" sz="1200" dirty="0"/>
              <a:t>*** Some pundits have theorized that Veterans Preferences may “adversely impact” women.</a:t>
            </a:r>
          </a:p>
          <a:p>
            <a:r>
              <a:rPr lang="en-US" sz="1200" dirty="0"/>
              <a:t>**** But beware those states which have statutes protecting the young.</a:t>
            </a:r>
          </a:p>
        </p:txBody>
      </p:sp>
    </p:spTree>
    <p:extLst>
      <p:ext uri="{BB962C8B-B14F-4D97-AF65-F5344CB8AC3E}">
        <p14:creationId xmlns:p14="http://schemas.microsoft.com/office/powerpoint/2010/main" val="75779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15</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152400" y="61154"/>
            <a:ext cx="7372350" cy="685800"/>
          </a:xfrm>
        </p:spPr>
        <p:txBody>
          <a:bodyPr/>
          <a:lstStyle/>
          <a:p>
            <a:r>
              <a:rPr lang="en-US" sz="2000" b="1" dirty="0"/>
              <a:t>II. Your AAPs Require D&amp;I Efforts (con’t)</a:t>
            </a: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457201" y="747782"/>
            <a:ext cx="7372350" cy="3394472"/>
          </a:xfrm>
        </p:spPr>
        <p:txBody>
          <a:bodyPr/>
          <a:lstStyle/>
          <a:p>
            <a:pPr marL="0" indent="0" algn="ctr">
              <a:spcAft>
                <a:spcPts val="0"/>
              </a:spcAft>
              <a:buNone/>
            </a:pPr>
            <a:r>
              <a:rPr lang="en-US" b="1" dirty="0"/>
              <a:t>c) THE LAW OF PREFERENCES IN A NUTSHELL</a:t>
            </a:r>
          </a:p>
          <a:p>
            <a:pPr marL="0" indent="0" algn="ctr">
              <a:buNone/>
            </a:pPr>
            <a:r>
              <a:rPr lang="en-US" b="1" dirty="0"/>
              <a:t>Government Employers</a:t>
            </a:r>
          </a:p>
        </p:txBody>
      </p:sp>
      <p:sp>
        <p:nvSpPr>
          <p:cNvPr id="10" name="TextBox 9">
            <a:extLst>
              <a:ext uri="{FF2B5EF4-FFF2-40B4-BE49-F238E27FC236}">
                <a16:creationId xmlns:a16="http://schemas.microsoft.com/office/drawing/2014/main" id="{32A03064-5812-491F-BD1F-4432616E0AF2}"/>
              </a:ext>
            </a:extLst>
          </p:cNvPr>
          <p:cNvSpPr txBox="1"/>
          <p:nvPr/>
        </p:nvSpPr>
        <p:spPr>
          <a:xfrm>
            <a:off x="152400" y="1607984"/>
            <a:ext cx="8710643" cy="1477328"/>
          </a:xfrm>
          <a:prstGeom prst="rect">
            <a:avLst/>
          </a:prstGeom>
          <a:noFill/>
        </p:spPr>
        <p:txBody>
          <a:bodyPr wrap="square">
            <a:spAutoFit/>
          </a:bodyPr>
          <a:lstStyle/>
          <a:p>
            <a:r>
              <a:rPr lang="en-US" sz="1500" dirty="0">
                <a:latin typeface="+mn-lt"/>
              </a:rPr>
              <a:t>There are three legal permissions to discriminate lawfully based on a Protected Status in government: Supreme Court Decisions finding a “compelling state interest” predicate to uphold the use of race-preferential classifications by state or federal government actors (in any legal context). </a:t>
            </a:r>
            <a:br>
              <a:rPr lang="en-US" sz="1500" dirty="0">
                <a:latin typeface="+mn-lt"/>
              </a:rPr>
            </a:br>
            <a:endParaRPr lang="en-US" sz="1500" dirty="0">
              <a:latin typeface="+mn-lt"/>
            </a:endParaRPr>
          </a:p>
          <a:p>
            <a:r>
              <a:rPr lang="en-US" sz="1500" dirty="0">
                <a:latin typeface="+mn-lt"/>
              </a:rPr>
              <a:t>NOTE: Constitutional standard different for women (not a “suspect class” under constitution)</a:t>
            </a:r>
          </a:p>
        </p:txBody>
      </p:sp>
      <p:sp>
        <p:nvSpPr>
          <p:cNvPr id="3" name="Rectangle 2">
            <a:extLst>
              <a:ext uri="{FF2B5EF4-FFF2-40B4-BE49-F238E27FC236}">
                <a16:creationId xmlns:a16="http://schemas.microsoft.com/office/drawing/2014/main" id="{CBE89FA2-35C1-4E82-9265-CCFE22F81F1A}"/>
              </a:ext>
            </a:extLst>
          </p:cNvPr>
          <p:cNvSpPr/>
          <p:nvPr/>
        </p:nvSpPr>
        <p:spPr>
          <a:xfrm>
            <a:off x="1676400" y="768618"/>
            <a:ext cx="4953000" cy="685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8" name="TextBox 17">
            <a:extLst>
              <a:ext uri="{FF2B5EF4-FFF2-40B4-BE49-F238E27FC236}">
                <a16:creationId xmlns:a16="http://schemas.microsoft.com/office/drawing/2014/main" id="{9F566670-F29C-42F9-B4B6-063CFE957ADF}"/>
              </a:ext>
            </a:extLst>
          </p:cNvPr>
          <p:cNvSpPr txBox="1"/>
          <p:nvPr/>
        </p:nvSpPr>
        <p:spPr>
          <a:xfrm>
            <a:off x="677422" y="4132226"/>
            <a:ext cx="8011447" cy="461665"/>
          </a:xfrm>
          <a:prstGeom prst="rect">
            <a:avLst/>
          </a:prstGeom>
          <a:noFill/>
        </p:spPr>
        <p:txBody>
          <a:bodyPr wrap="square">
            <a:spAutoFit/>
          </a:bodyPr>
          <a:lstStyle/>
          <a:p>
            <a:r>
              <a:rPr lang="en-US" sz="1200" dirty="0"/>
              <a:t>Korematsu v. U.S.	                 Richmond v. J.A. </a:t>
            </a:r>
            <a:r>
              <a:rPr lang="en-US" sz="1200" dirty="0" err="1"/>
              <a:t>Croson</a:t>
            </a:r>
            <a:r>
              <a:rPr lang="en-US" sz="1200" dirty="0"/>
              <a:t> Co.                              Grutter v. Bollinger  </a:t>
            </a:r>
          </a:p>
          <a:p>
            <a:r>
              <a:rPr lang="en-US" sz="1200" dirty="0"/>
              <a:t>323 U.S. 214 (1944)         	                   488 U.S. 469, 504 (1989)	                           539 U.S. 306 (2003)</a:t>
            </a:r>
          </a:p>
        </p:txBody>
      </p:sp>
      <p:sp>
        <p:nvSpPr>
          <p:cNvPr id="6" name="TextBox 5">
            <a:extLst>
              <a:ext uri="{FF2B5EF4-FFF2-40B4-BE49-F238E27FC236}">
                <a16:creationId xmlns:a16="http://schemas.microsoft.com/office/drawing/2014/main" id="{244EC48F-255B-42A5-8CB8-25FC11A2D452}"/>
              </a:ext>
            </a:extLst>
          </p:cNvPr>
          <p:cNvSpPr txBox="1"/>
          <p:nvPr/>
        </p:nvSpPr>
        <p:spPr>
          <a:xfrm>
            <a:off x="304801" y="3252064"/>
            <a:ext cx="2286000" cy="553998"/>
          </a:xfrm>
          <a:prstGeom prst="rect">
            <a:avLst/>
          </a:prstGeom>
          <a:noFill/>
        </p:spPr>
        <p:txBody>
          <a:bodyPr wrap="square" rtlCol="0">
            <a:spAutoFit/>
          </a:bodyPr>
          <a:lstStyle/>
          <a:p>
            <a:pPr algn="ctr"/>
            <a:r>
              <a:rPr lang="en-US" sz="1500" b="1" dirty="0">
                <a:latin typeface="+mn-lt"/>
              </a:rPr>
              <a:t>For Reasons of National Security</a:t>
            </a:r>
          </a:p>
        </p:txBody>
      </p:sp>
      <p:sp>
        <p:nvSpPr>
          <p:cNvPr id="7" name="TextBox 6">
            <a:extLst>
              <a:ext uri="{FF2B5EF4-FFF2-40B4-BE49-F238E27FC236}">
                <a16:creationId xmlns:a16="http://schemas.microsoft.com/office/drawing/2014/main" id="{8FBA6933-AE31-4A89-9603-80115327F4B8}"/>
              </a:ext>
            </a:extLst>
          </p:cNvPr>
          <p:cNvSpPr txBox="1"/>
          <p:nvPr/>
        </p:nvSpPr>
        <p:spPr>
          <a:xfrm>
            <a:off x="2952667" y="3179384"/>
            <a:ext cx="2590800" cy="784830"/>
          </a:xfrm>
          <a:prstGeom prst="rect">
            <a:avLst/>
          </a:prstGeom>
          <a:noFill/>
        </p:spPr>
        <p:txBody>
          <a:bodyPr wrap="square" rtlCol="0">
            <a:spAutoFit/>
          </a:bodyPr>
          <a:lstStyle/>
          <a:p>
            <a:pPr algn="ctr"/>
            <a:r>
              <a:rPr lang="en-US" sz="1500" b="1" dirty="0">
                <a:latin typeface="+mn-lt"/>
              </a:rPr>
              <a:t>To Remedy Past Discrimination for Which the State was Responsible</a:t>
            </a:r>
          </a:p>
        </p:txBody>
      </p:sp>
      <p:sp>
        <p:nvSpPr>
          <p:cNvPr id="8" name="TextBox 7">
            <a:extLst>
              <a:ext uri="{FF2B5EF4-FFF2-40B4-BE49-F238E27FC236}">
                <a16:creationId xmlns:a16="http://schemas.microsoft.com/office/drawing/2014/main" id="{A3517C12-DD93-41AF-A084-AB16030B4B90}"/>
              </a:ext>
            </a:extLst>
          </p:cNvPr>
          <p:cNvSpPr txBox="1"/>
          <p:nvPr/>
        </p:nvSpPr>
        <p:spPr>
          <a:xfrm>
            <a:off x="6004562" y="3159323"/>
            <a:ext cx="2505964" cy="784830"/>
          </a:xfrm>
          <a:prstGeom prst="rect">
            <a:avLst/>
          </a:prstGeom>
          <a:noFill/>
        </p:spPr>
        <p:txBody>
          <a:bodyPr wrap="square" rtlCol="0">
            <a:spAutoFit/>
          </a:bodyPr>
          <a:lstStyle/>
          <a:p>
            <a:pPr algn="ctr"/>
            <a:r>
              <a:rPr lang="en-US" sz="1500" b="1" dirty="0">
                <a:latin typeface="+mn-lt"/>
              </a:rPr>
              <a:t>To Achieve Educational Benefits Flowing from a Diverse Student Body</a:t>
            </a:r>
          </a:p>
        </p:txBody>
      </p:sp>
      <p:sp>
        <p:nvSpPr>
          <p:cNvPr id="11" name="Rectangle 10">
            <a:extLst>
              <a:ext uri="{FF2B5EF4-FFF2-40B4-BE49-F238E27FC236}">
                <a16:creationId xmlns:a16="http://schemas.microsoft.com/office/drawing/2014/main" id="{F852DC76-536E-49DC-97A7-10DD461655CF}"/>
              </a:ext>
            </a:extLst>
          </p:cNvPr>
          <p:cNvSpPr/>
          <p:nvPr/>
        </p:nvSpPr>
        <p:spPr>
          <a:xfrm>
            <a:off x="457201" y="3252064"/>
            <a:ext cx="1981200" cy="5539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ACDC08-5C68-4EE8-8372-BACDFCBC5581}"/>
              </a:ext>
            </a:extLst>
          </p:cNvPr>
          <p:cNvSpPr/>
          <p:nvPr/>
        </p:nvSpPr>
        <p:spPr>
          <a:xfrm>
            <a:off x="2969895" y="3140466"/>
            <a:ext cx="2590800" cy="803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A5893F1-8E62-4F26-BCA8-89652D9A902E}"/>
              </a:ext>
            </a:extLst>
          </p:cNvPr>
          <p:cNvSpPr/>
          <p:nvPr/>
        </p:nvSpPr>
        <p:spPr>
          <a:xfrm>
            <a:off x="6019802" y="3159323"/>
            <a:ext cx="2438398" cy="7848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018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16</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76200" y="-60722"/>
            <a:ext cx="7372350" cy="685800"/>
          </a:xfrm>
        </p:spPr>
        <p:txBody>
          <a:bodyPr/>
          <a:lstStyle/>
          <a:p>
            <a:r>
              <a:rPr lang="en-US" sz="2000" b="1" dirty="0"/>
              <a:t>II. Your AAPs Require D&amp;I Efforts (con’t)</a:t>
            </a: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120396" y="1520428"/>
            <a:ext cx="8458200" cy="3394472"/>
          </a:xfrm>
        </p:spPr>
        <p:txBody>
          <a:bodyPr/>
          <a:lstStyle/>
          <a:p>
            <a:pPr marL="0" indent="0">
              <a:spcAft>
                <a:spcPts val="0"/>
              </a:spcAft>
              <a:buNone/>
            </a:pPr>
            <a:r>
              <a:rPr lang="en-US" sz="1400" dirty="0"/>
              <a:t>The two ways to have “the (legal) predicate” necessary </a:t>
            </a:r>
            <a:r>
              <a:rPr lang="en-US" sz="1400" b="1" dirty="0"/>
              <a:t>in the private sector</a:t>
            </a:r>
            <a:r>
              <a:rPr lang="en-US" sz="1400" dirty="0"/>
              <a:t> for an employment preference are to show either:</a:t>
            </a:r>
          </a:p>
          <a:p>
            <a:pPr marL="0" indent="0">
              <a:spcBef>
                <a:spcPts val="1200"/>
              </a:spcBef>
              <a:spcAft>
                <a:spcPts val="600"/>
              </a:spcAft>
              <a:buNone/>
            </a:pPr>
            <a:r>
              <a:rPr lang="en-US" sz="1400" b="1" dirty="0"/>
              <a:t>	1) “A MANIFEST IMBALANCE;” AND/OR</a:t>
            </a:r>
          </a:p>
          <a:p>
            <a:pPr marL="0" indent="0">
              <a:spcBef>
                <a:spcPts val="1200"/>
              </a:spcBef>
              <a:spcAft>
                <a:spcPts val="600"/>
              </a:spcAft>
              <a:buNone/>
            </a:pPr>
            <a:r>
              <a:rPr lang="en-US" sz="1400" b="1" dirty="0"/>
              <a:t>	2) “A STRONG BASIS IN EVIDENCE”</a:t>
            </a:r>
          </a:p>
          <a:p>
            <a:pPr marL="0" indent="0">
              <a:spcAft>
                <a:spcPts val="0"/>
              </a:spcAft>
              <a:buNone/>
            </a:pPr>
            <a:r>
              <a:rPr lang="en-US" sz="1400" dirty="0"/>
              <a:t>A company may always take “self-help” while it is still subject to a potentially timely claim of unlawful discrimination to remedy unlawful discrimination: the company need not wait for an administrative Charge or court Complaint to be filed before the company is allowed to remedy and fix its unlawful discrimination</a:t>
            </a:r>
          </a:p>
          <a:p>
            <a:pPr marL="0" indent="0">
              <a:spcAft>
                <a:spcPts val="0"/>
              </a:spcAft>
              <a:buNone/>
            </a:pPr>
            <a:r>
              <a:rPr lang="en-US" sz="1400" dirty="0"/>
              <a:t>What about the Grutter preference authorization (“to achieve educational benefits flowing from a diverse student body”)?</a:t>
            </a:r>
          </a:p>
          <a:p>
            <a:pPr marL="0" indent="0" algn="ctr">
              <a:spcAft>
                <a:spcPts val="0"/>
              </a:spcAft>
              <a:buNone/>
            </a:pPr>
            <a:endParaRPr lang="en-US" b="1" dirty="0"/>
          </a:p>
        </p:txBody>
      </p:sp>
      <p:graphicFrame>
        <p:nvGraphicFramePr>
          <p:cNvPr id="4" name="Table 3">
            <a:extLst>
              <a:ext uri="{FF2B5EF4-FFF2-40B4-BE49-F238E27FC236}">
                <a16:creationId xmlns:a16="http://schemas.microsoft.com/office/drawing/2014/main" id="{194ACD47-4EE6-47F1-9F4B-0040B649567C}"/>
              </a:ext>
            </a:extLst>
          </p:cNvPr>
          <p:cNvGraphicFramePr>
            <a:graphicFrameLocks noGrp="1"/>
          </p:cNvGraphicFramePr>
          <p:nvPr>
            <p:extLst>
              <p:ext uri="{D42A27DB-BD31-4B8C-83A1-F6EECF244321}">
                <p14:modId xmlns:p14="http://schemas.microsoft.com/office/powerpoint/2010/main" val="3822875734"/>
              </p:ext>
            </p:extLst>
          </p:nvPr>
        </p:nvGraphicFramePr>
        <p:xfrm>
          <a:off x="9372600" y="1123950"/>
          <a:ext cx="685799" cy="685800"/>
        </p:xfrm>
        <a:graphic>
          <a:graphicData uri="http://schemas.openxmlformats.org/drawingml/2006/table">
            <a:tbl>
              <a:tblPr/>
              <a:tblGrid>
                <a:gridCol w="685799">
                  <a:extLst>
                    <a:ext uri="{9D8B030D-6E8A-4147-A177-3AD203B41FA5}">
                      <a16:colId xmlns:a16="http://schemas.microsoft.com/office/drawing/2014/main" val="447431689"/>
                    </a:ext>
                  </a:extLst>
                </a:gridCol>
              </a:tblGrid>
              <a:tr h="685800">
                <a:tc>
                  <a:txBody>
                    <a:bodyPr/>
                    <a:lstStyle/>
                    <a:p>
                      <a:endParaRPr lang="en-US" b="1"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1154744"/>
                  </a:ext>
                </a:extLst>
              </a:tr>
            </a:tbl>
          </a:graphicData>
        </a:graphic>
      </p:graphicFrame>
      <p:sp>
        <p:nvSpPr>
          <p:cNvPr id="5" name="Rectangle 4">
            <a:extLst>
              <a:ext uri="{FF2B5EF4-FFF2-40B4-BE49-F238E27FC236}">
                <a16:creationId xmlns:a16="http://schemas.microsoft.com/office/drawing/2014/main" id="{11F45E7E-422B-4E70-9E97-69F199B8E790}"/>
              </a:ext>
            </a:extLst>
          </p:cNvPr>
          <p:cNvSpPr/>
          <p:nvPr/>
        </p:nvSpPr>
        <p:spPr>
          <a:xfrm>
            <a:off x="990600" y="668238"/>
            <a:ext cx="6117717" cy="6854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391003F-4A54-4B2F-8EAA-57F4ECFAF7E5}"/>
              </a:ext>
            </a:extLst>
          </p:cNvPr>
          <p:cNvSpPr txBox="1"/>
          <p:nvPr/>
        </p:nvSpPr>
        <p:spPr>
          <a:xfrm>
            <a:off x="990600" y="707350"/>
            <a:ext cx="6553200" cy="646331"/>
          </a:xfrm>
          <a:prstGeom prst="rect">
            <a:avLst/>
          </a:prstGeom>
          <a:noFill/>
        </p:spPr>
        <p:txBody>
          <a:bodyPr wrap="square" rtlCol="0">
            <a:spAutoFit/>
          </a:bodyPr>
          <a:lstStyle/>
          <a:p>
            <a:r>
              <a:rPr lang="en-US" b="1" dirty="0"/>
              <a:t>c) THE LAW OF PREFERENCES IN A NUTSHELL (</a:t>
            </a:r>
            <a:r>
              <a:rPr lang="en-US" b="1" dirty="0" err="1"/>
              <a:t>con’t</a:t>
            </a:r>
            <a:r>
              <a:rPr lang="en-US" b="1" dirty="0"/>
              <a:t>)</a:t>
            </a:r>
          </a:p>
          <a:p>
            <a:r>
              <a:rPr lang="en-US" b="1" dirty="0"/>
              <a:t>	                 Private Sector</a:t>
            </a:r>
          </a:p>
        </p:txBody>
      </p:sp>
    </p:spTree>
    <p:extLst>
      <p:ext uri="{BB962C8B-B14F-4D97-AF65-F5344CB8AC3E}">
        <p14:creationId xmlns:p14="http://schemas.microsoft.com/office/powerpoint/2010/main" val="2224274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17</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152400" y="43934"/>
            <a:ext cx="7372350" cy="685800"/>
          </a:xfrm>
        </p:spPr>
        <p:txBody>
          <a:bodyPr/>
          <a:lstStyle/>
          <a:p>
            <a:r>
              <a:rPr lang="en-US" sz="2000" b="1" dirty="0"/>
              <a:t>II. Your AAPs Require D&amp;I Efforts (con’t)</a:t>
            </a: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304800" y="1295638"/>
            <a:ext cx="7924800" cy="3394472"/>
          </a:xfrm>
        </p:spPr>
        <p:txBody>
          <a:bodyPr/>
          <a:lstStyle/>
          <a:p>
            <a:pPr marL="548640" lvl="2" indent="0">
              <a:buSzPct val="80000"/>
              <a:buNone/>
            </a:pPr>
            <a:r>
              <a:rPr lang="en-US" sz="1600" dirty="0">
                <a:latin typeface="+mn-lt"/>
              </a:rPr>
              <a:t>(See DE Webinar: </a:t>
            </a:r>
            <a:r>
              <a:rPr lang="en-US" sz="1600" b="1" i="1" dirty="0">
                <a:latin typeface="+mn-lt"/>
                <a:hlinkClick r:id="rId2"/>
              </a:rPr>
              <a:t>Doing Right the Right Way: </a:t>
            </a:r>
            <a:r>
              <a:rPr lang="en-US" sz="1600" b="1" i="1" dirty="0">
                <a:solidFill>
                  <a:srgbClr val="212E44"/>
                </a:solidFill>
                <a:effectLst/>
                <a:latin typeface="+mn-lt"/>
                <a:ea typeface="Calibri" panose="020F0502020204030204" pitchFamily="34" charset="0"/>
                <a:cs typeface="Calibri" panose="020F0502020204030204" pitchFamily="34" charset="0"/>
                <a:hlinkClick r:id="rId2"/>
              </a:rPr>
              <a:t>Undertaking Lawful Race and Sex-Based Preferences in Employment in the U.S., October 15, 2020</a:t>
            </a:r>
            <a:r>
              <a:rPr lang="en-US" sz="1600" i="1" dirty="0">
                <a:solidFill>
                  <a:srgbClr val="212E44"/>
                </a:solidFill>
                <a:latin typeface="+mn-lt"/>
                <a:ea typeface="Calibri" panose="020F0502020204030204" pitchFamily="34" charset="0"/>
                <a:cs typeface="Calibri" panose="020F0502020204030204" pitchFamily="34" charset="0"/>
              </a:rPr>
              <a:t>)</a:t>
            </a:r>
          </a:p>
          <a:p>
            <a:pPr marL="1188720" lvl="3" indent="-173736"/>
            <a:r>
              <a:rPr lang="en-US" sz="1600" dirty="0"/>
              <a:t>Annual Identification of Problem Areas</a:t>
            </a:r>
          </a:p>
          <a:p>
            <a:pPr marL="1531620" lvl="4" indent="-173736">
              <a:buClrTx/>
              <a:buSzPct val="80000"/>
            </a:pPr>
            <a:r>
              <a:rPr lang="en-US" sz="1600" dirty="0"/>
              <a:t>Annual internal audit to ensure no intentional discrimination (as to hires, promotions and involuntary terminations, and compensation)</a:t>
            </a:r>
          </a:p>
          <a:p>
            <a:pPr marL="1874520" lvl="5" indent="-173736">
              <a:buSzPct val="80000"/>
            </a:pPr>
            <a:r>
              <a:rPr lang="en-US" sz="1600" i="1" dirty="0">
                <a:latin typeface="Arial" panose="020B0604020202020204" pitchFamily="34" charset="0"/>
                <a:cs typeface="Arial" panose="020B0604020202020204" pitchFamily="34" charset="0"/>
              </a:rPr>
              <a:t>See, </a:t>
            </a:r>
            <a:r>
              <a:rPr lang="en-US" sz="1600" i="1" dirty="0">
                <a:latin typeface="Arial" panose="020B0604020202020204" pitchFamily="34" charset="0"/>
                <a:cs typeface="Arial" panose="020B0604020202020204" pitchFamily="34" charset="0"/>
                <a:hlinkClick r:id="rId3"/>
              </a:rPr>
              <a:t>41 CFR Section 60-2.17(b)(2)&amp;(4)</a:t>
            </a:r>
            <a:r>
              <a:rPr lang="en-US" sz="1600" i="1" dirty="0">
                <a:latin typeface="Arial" panose="020B0604020202020204" pitchFamily="34" charset="0"/>
                <a:cs typeface="Arial" panose="020B0604020202020204" pitchFamily="34" charset="0"/>
              </a:rPr>
              <a:t> </a:t>
            </a:r>
          </a:p>
          <a:p>
            <a:pPr marL="1188720" lvl="3"/>
            <a:r>
              <a:rPr lang="en-US" sz="1600" dirty="0"/>
              <a:t>Annual Hires </a:t>
            </a:r>
            <a:r>
              <a:rPr lang="en-US" sz="1600" u="sng" dirty="0"/>
              <a:t>Disparity Analyses</a:t>
            </a:r>
          </a:p>
          <a:p>
            <a:pPr marL="1188720" lvl="3"/>
            <a:r>
              <a:rPr lang="en-US" sz="1600" dirty="0"/>
              <a:t>Annual Promotions </a:t>
            </a:r>
            <a:r>
              <a:rPr lang="en-US" sz="1600" u="sng" dirty="0"/>
              <a:t>Disparity Analyses</a:t>
            </a:r>
          </a:p>
          <a:p>
            <a:pPr marL="1188720" lvl="3"/>
            <a:r>
              <a:rPr lang="en-US" sz="1600" dirty="0"/>
              <a:t>Annual Adverse Terminations </a:t>
            </a:r>
            <a:r>
              <a:rPr lang="en-US" sz="1600" u="sng" dirty="0"/>
              <a:t>Disparity Analyses</a:t>
            </a:r>
            <a:endParaRPr lang="en-US" sz="1600" dirty="0"/>
          </a:p>
          <a:p>
            <a:pPr marL="0" indent="0">
              <a:buNone/>
            </a:pPr>
            <a:endParaRPr lang="en-US" dirty="0"/>
          </a:p>
        </p:txBody>
      </p:sp>
      <p:sp>
        <p:nvSpPr>
          <p:cNvPr id="3" name="TextBox 2">
            <a:extLst>
              <a:ext uri="{FF2B5EF4-FFF2-40B4-BE49-F238E27FC236}">
                <a16:creationId xmlns:a16="http://schemas.microsoft.com/office/drawing/2014/main" id="{C2DBCC36-C659-4957-AD2C-DFBAA1288AE7}"/>
              </a:ext>
            </a:extLst>
          </p:cNvPr>
          <p:cNvSpPr txBox="1"/>
          <p:nvPr/>
        </p:nvSpPr>
        <p:spPr>
          <a:xfrm>
            <a:off x="274320" y="816590"/>
            <a:ext cx="5269391" cy="369332"/>
          </a:xfrm>
          <a:prstGeom prst="rect">
            <a:avLst/>
          </a:prstGeom>
          <a:noFill/>
        </p:spPr>
        <p:txBody>
          <a:bodyPr wrap="none" rtlCol="0">
            <a:spAutoFit/>
          </a:bodyPr>
          <a:lstStyle/>
          <a:p>
            <a:r>
              <a:rPr lang="en-US" b="1" dirty="0">
                <a:latin typeface="+mj-lt"/>
              </a:rPr>
              <a:t>c) The Law Of Preferences in a Nutshell (</a:t>
            </a:r>
            <a:r>
              <a:rPr lang="en-US" b="1" dirty="0" err="1">
                <a:latin typeface="+mj-lt"/>
              </a:rPr>
              <a:t>con’t</a:t>
            </a:r>
            <a:r>
              <a:rPr lang="en-US" b="1" dirty="0">
                <a:latin typeface="+mj-lt"/>
              </a:rPr>
              <a:t>)</a:t>
            </a:r>
          </a:p>
        </p:txBody>
      </p:sp>
    </p:spTree>
    <p:extLst>
      <p:ext uri="{BB962C8B-B14F-4D97-AF65-F5344CB8AC3E}">
        <p14:creationId xmlns:p14="http://schemas.microsoft.com/office/powerpoint/2010/main" val="1342957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18</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155744" y="133350"/>
            <a:ext cx="8066236" cy="685800"/>
          </a:xfrm>
        </p:spPr>
        <p:txBody>
          <a:bodyPr/>
          <a:lstStyle/>
          <a:p>
            <a:r>
              <a:rPr lang="en-US" sz="2000" b="1" dirty="0"/>
              <a:t>II. Your AAPs Require D&amp;I Efforts (con’t)</a:t>
            </a: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152400" y="1200150"/>
            <a:ext cx="8382000" cy="3394472"/>
          </a:xfrm>
        </p:spPr>
        <p:txBody>
          <a:bodyPr/>
          <a:lstStyle/>
          <a:p>
            <a:pPr marL="548640" lvl="2" indent="0">
              <a:buSzPct val="80000"/>
              <a:buNone/>
            </a:pPr>
            <a:r>
              <a:rPr lang="en-US" sz="1600" b="1" dirty="0">
                <a:latin typeface="+mn-lt"/>
              </a:rPr>
              <a:t>d) Your AAP for Women &amp; Minorities Requires “Good Faith Efforts”</a:t>
            </a:r>
          </a:p>
          <a:p>
            <a:pPr marL="914400" lvl="3" indent="0">
              <a:buSzPct val="80000"/>
              <a:buNone/>
            </a:pPr>
            <a:r>
              <a:rPr lang="en-US" sz="1600" b="1" dirty="0">
                <a:solidFill>
                  <a:srgbClr val="333333"/>
                </a:solidFill>
                <a:latin typeface="+mn-lt"/>
              </a:rPr>
              <a:t>“(c)</a:t>
            </a:r>
            <a:r>
              <a:rPr lang="en-US" sz="1600" dirty="0">
                <a:solidFill>
                  <a:srgbClr val="333333"/>
                </a:solidFill>
                <a:latin typeface="+mn-lt"/>
              </a:rPr>
              <a:t> </a:t>
            </a:r>
            <a:r>
              <a:rPr lang="en-US" sz="1600" b="1" i="1" dirty="0">
                <a:solidFill>
                  <a:srgbClr val="333333"/>
                </a:solidFill>
                <a:latin typeface="+mn-lt"/>
              </a:rPr>
              <a:t>Action-oriented programs.</a:t>
            </a:r>
            <a:r>
              <a:rPr lang="en-US" sz="1600" dirty="0">
                <a:solidFill>
                  <a:srgbClr val="333333"/>
                </a:solidFill>
                <a:latin typeface="+mn-lt"/>
              </a:rPr>
              <a:t> The contractor must develop and execute action-oriented programs designed to correct any problem areas identified pursuant to § 60-2.17(b) and to attain established goals and objectives. In order for these action-oriented programs to be effective, the contractor must ensure that they consist of more than following the same procedures which have previously produced inadequate results. Furthermore, a contractor must demonstrate that it has made </a:t>
            </a:r>
            <a:r>
              <a:rPr lang="en-US" sz="1600" b="1" i="1" u="sng" dirty="0">
                <a:solidFill>
                  <a:srgbClr val="333333"/>
                </a:solidFill>
                <a:latin typeface="+mn-lt"/>
              </a:rPr>
              <a:t>good faith efforts</a:t>
            </a:r>
            <a:r>
              <a:rPr lang="en-US" sz="1600" dirty="0">
                <a:solidFill>
                  <a:srgbClr val="333333"/>
                </a:solidFill>
                <a:latin typeface="+mn-lt"/>
              </a:rPr>
              <a:t> </a:t>
            </a:r>
            <a:r>
              <a:rPr lang="en-US" sz="1600" dirty="0">
                <a:solidFill>
                  <a:srgbClr val="FF0000"/>
                </a:solidFill>
                <a:latin typeface="+mn-lt"/>
              </a:rPr>
              <a:t>(emphases added) </a:t>
            </a:r>
            <a:r>
              <a:rPr lang="en-US" sz="1600" dirty="0">
                <a:solidFill>
                  <a:srgbClr val="333333"/>
                </a:solidFill>
                <a:latin typeface="+mn-lt"/>
              </a:rPr>
              <a:t>to remove identified barriers, expand employment opportunities, and produce measurable results.” </a:t>
            </a:r>
            <a:r>
              <a:rPr lang="fr-FR" sz="1600" dirty="0">
                <a:solidFill>
                  <a:srgbClr val="333333"/>
                </a:solidFill>
                <a:latin typeface="+mn-lt"/>
                <a:hlinkClick r:id="rId2"/>
              </a:rPr>
              <a:t>41 CFR Section 60-2.17(c)</a:t>
            </a:r>
            <a:r>
              <a:rPr lang="en-US" sz="1600" dirty="0">
                <a:solidFill>
                  <a:srgbClr val="333333"/>
                </a:solidFill>
                <a:latin typeface="+mn-lt"/>
              </a:rPr>
              <a:t> </a:t>
            </a:r>
            <a:endParaRPr lang="en-US" sz="1600" dirty="0">
              <a:latin typeface="+mn-lt"/>
            </a:endParaRPr>
          </a:p>
          <a:p>
            <a:pPr marL="0" indent="0">
              <a:buNone/>
            </a:pPr>
            <a:endParaRPr lang="en-US" dirty="0"/>
          </a:p>
        </p:txBody>
      </p:sp>
    </p:spTree>
    <p:extLst>
      <p:ext uri="{BB962C8B-B14F-4D97-AF65-F5344CB8AC3E}">
        <p14:creationId xmlns:p14="http://schemas.microsoft.com/office/powerpoint/2010/main" val="3740392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19</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0" y="0"/>
            <a:ext cx="8153400" cy="685800"/>
          </a:xfrm>
        </p:spPr>
        <p:txBody>
          <a:bodyPr/>
          <a:lstStyle/>
          <a:p>
            <a:r>
              <a:rPr lang="en-US" sz="2000" b="1" dirty="0"/>
              <a:t>II. Your AAPs Require D&amp;I Efforts (con’t)</a:t>
            </a: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304800" y="638175"/>
            <a:ext cx="8458200" cy="3867150"/>
          </a:xfrm>
        </p:spPr>
        <p:txBody>
          <a:bodyPr/>
          <a:lstStyle/>
          <a:p>
            <a:pPr marL="891540" lvl="2" indent="-342900">
              <a:buClrTx/>
              <a:buSzPct val="100000"/>
              <a:buFont typeface="+mj-lt"/>
              <a:buAutoNum type="alphaLcParenR" startAt="4"/>
            </a:pPr>
            <a:r>
              <a:rPr lang="en-US" sz="1600" b="1" dirty="0"/>
              <a:t>Your AAP for Women &amp; Minorities Requires “Good Faith Efforts” (</a:t>
            </a:r>
            <a:r>
              <a:rPr lang="en-US" sz="1600" b="1" dirty="0" err="1"/>
              <a:t>con’t</a:t>
            </a:r>
            <a:r>
              <a:rPr lang="en-US" sz="1600" b="1" dirty="0"/>
              <a:t>)</a:t>
            </a:r>
          </a:p>
          <a:p>
            <a:pPr marL="1234440" lvl="3" indent="-342900">
              <a:buFont typeface="+mj-lt"/>
              <a:buAutoNum type="alphaUcPeriod"/>
            </a:pPr>
            <a:r>
              <a:rPr lang="en-US" dirty="0"/>
              <a:t>The Traditional Approach: Identify which of the Five Reasons drove you to declare a “Placement Goal” for Minorities and/or Women, and then design a responsive Good Faith Effort:</a:t>
            </a:r>
          </a:p>
          <a:p>
            <a:pPr marL="1577340" lvl="4" indent="-342900">
              <a:buClrTx/>
              <a:buSzPct val="100000"/>
              <a:buFont typeface="+mj-lt"/>
              <a:buAutoNum type="arabicParenR"/>
            </a:pPr>
            <a:r>
              <a:rPr lang="en-US" dirty="0"/>
              <a:t>Inadequate Applicant Flow</a:t>
            </a:r>
          </a:p>
          <a:p>
            <a:pPr marL="1577340" lvl="4" indent="-342900">
              <a:buClrTx/>
              <a:buSzPct val="100000"/>
              <a:buFont typeface="+mj-lt"/>
              <a:buAutoNum type="arabicParenR"/>
            </a:pPr>
            <a:r>
              <a:rPr lang="en-US" dirty="0"/>
              <a:t>Good Applicant Flow, But Not Enough “Contender Candidates”</a:t>
            </a:r>
          </a:p>
          <a:p>
            <a:pPr marL="1577340" lvl="4" indent="-342900">
              <a:buClrTx/>
              <a:buSzPct val="100000"/>
              <a:buFont typeface="+mj-lt"/>
              <a:buAutoNum type="arabicParenR"/>
            </a:pPr>
            <a:r>
              <a:rPr lang="en-US" dirty="0"/>
              <a:t>Good Applicant Flow, Enough “Contender Candidates,” But Still Setting Placement Goals: The “Historical Baggage” Problem (as availability increases over time)</a:t>
            </a:r>
          </a:p>
          <a:p>
            <a:pPr marL="1577340" lvl="4" indent="-342900">
              <a:buClrTx/>
              <a:buSzPct val="100000"/>
              <a:buFont typeface="+mj-lt"/>
              <a:buAutoNum type="arabicParenR"/>
            </a:pPr>
            <a:r>
              <a:rPr lang="en-US" dirty="0"/>
              <a:t>Good Applicant Flow, Enough “Contender Candidates,” Good Selection Rate, No “Historical Baggage,” And Still Setting Placement Goals: The “Retention and Backfill” Problem</a:t>
            </a:r>
          </a:p>
          <a:p>
            <a:pPr marL="1577340" lvl="4" indent="-342900">
              <a:buClrTx/>
              <a:buSzPct val="100000"/>
              <a:buFont typeface="+mj-lt"/>
              <a:buAutoNum type="arabicParenR"/>
            </a:pPr>
            <a:r>
              <a:rPr lang="en-US" dirty="0"/>
              <a:t>None of the Above Problems, But Still Setting Placement Goals: Unlawful Employment Discrimination</a:t>
            </a:r>
          </a:p>
          <a:p>
            <a:pPr marL="548640" lvl="2" indent="0">
              <a:buSzPct val="80000"/>
              <a:buNone/>
            </a:pPr>
            <a:endParaRPr lang="en-US" dirty="0"/>
          </a:p>
          <a:p>
            <a:pPr marL="0" indent="0">
              <a:buNone/>
            </a:pPr>
            <a:endParaRPr lang="en-US" dirty="0"/>
          </a:p>
        </p:txBody>
      </p:sp>
    </p:spTree>
    <p:extLst>
      <p:ext uri="{BB962C8B-B14F-4D97-AF65-F5344CB8AC3E}">
        <p14:creationId xmlns:p14="http://schemas.microsoft.com/office/powerpoint/2010/main" val="2137841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2</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p:txBody>
          <a:bodyPr/>
          <a:lstStyle/>
          <a:p>
            <a:r>
              <a:rPr lang="en-US" dirty="0"/>
              <a:t>Agenda</a:t>
            </a:r>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457200" y="1017389"/>
            <a:ext cx="7696200" cy="3394472"/>
          </a:xfrm>
        </p:spPr>
        <p:txBody>
          <a:bodyPr/>
          <a:lstStyle/>
          <a:p>
            <a:pPr marL="400050" lvl="0" indent="-400050">
              <a:buAutoNum type="romanUcPeriod"/>
            </a:pPr>
            <a:r>
              <a:rPr lang="en-US" sz="1600" dirty="0"/>
              <a:t>A Contractor’s Duty To Be Affirmative Beyond the Mere Non-Discrimination Command of Title VII…………………………….………….p. 3</a:t>
            </a:r>
          </a:p>
          <a:p>
            <a:pPr marL="400050" lvl="0" indent="-400050">
              <a:buAutoNum type="romanUcPeriod"/>
            </a:pPr>
            <a:r>
              <a:rPr lang="en-US" sz="1600" dirty="0"/>
              <a:t>Your AAPs for Women &amp; Minorities Require D&amp;I Efforts.………..……….p. 8</a:t>
            </a:r>
          </a:p>
          <a:p>
            <a:pPr marL="400050" lvl="0" indent="-400050">
              <a:buFont typeface="+mj-lt"/>
              <a:buAutoNum type="romanUcPeriod"/>
            </a:pPr>
            <a:r>
              <a:rPr lang="en-US" sz="1600" dirty="0"/>
              <a:t>Your AAPs For PVs &amp; IWDs Require D&amp;I Efforts ……………………………p. 27</a:t>
            </a:r>
          </a:p>
          <a:p>
            <a:pPr marL="400050" lvl="0" indent="-400050">
              <a:buFont typeface="+mj-lt"/>
              <a:buAutoNum type="romanUcPeriod" startAt="4"/>
            </a:pPr>
            <a:r>
              <a:rPr lang="en-US" sz="1600" dirty="0"/>
              <a:t>Questions &amp; Answers…………………….…………………………………….p. 42</a:t>
            </a:r>
          </a:p>
          <a:p>
            <a:pPr marL="0" indent="0">
              <a:buNone/>
            </a:pPr>
            <a:endParaRPr lang="en-US" dirty="0"/>
          </a:p>
        </p:txBody>
      </p:sp>
    </p:spTree>
    <p:extLst>
      <p:ext uri="{BB962C8B-B14F-4D97-AF65-F5344CB8AC3E}">
        <p14:creationId xmlns:p14="http://schemas.microsoft.com/office/powerpoint/2010/main" val="1913798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20</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76200" y="34290"/>
            <a:ext cx="8153400" cy="685800"/>
          </a:xfrm>
        </p:spPr>
        <p:txBody>
          <a:bodyPr/>
          <a:lstStyle/>
          <a:p>
            <a:r>
              <a:rPr lang="en-US" sz="2000" b="1" dirty="0"/>
              <a:t>II. Your AAPs Require D&amp;I Efforts (con’t)</a:t>
            </a: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228600" y="874514"/>
            <a:ext cx="8686800" cy="3394472"/>
          </a:xfrm>
        </p:spPr>
        <p:txBody>
          <a:bodyPr/>
          <a:lstStyle/>
          <a:p>
            <a:pPr marL="896112" lvl="2" indent="-347472">
              <a:buClrTx/>
              <a:buSzPct val="100000"/>
              <a:buFont typeface="+mj-lt"/>
              <a:buAutoNum type="alphaLcParenR" startAt="4"/>
            </a:pPr>
            <a:r>
              <a:rPr lang="en-US" sz="1600" b="1" dirty="0"/>
              <a:t>Your AAP for Women &amp; Minorities Requires “Good Faith Efforts” (</a:t>
            </a:r>
            <a:r>
              <a:rPr lang="en-US" sz="1600" b="1" dirty="0" err="1"/>
              <a:t>con’t</a:t>
            </a:r>
            <a:r>
              <a:rPr lang="en-US" sz="1600" b="1" dirty="0"/>
              <a:t>)</a:t>
            </a:r>
          </a:p>
          <a:p>
            <a:pPr marL="1261872" lvl="4" indent="-342900">
              <a:buClrTx/>
              <a:buSzPct val="100000"/>
              <a:buFont typeface="+mj-lt"/>
              <a:buAutoNum type="alphaUcPeriod" startAt="2"/>
            </a:pPr>
            <a:r>
              <a:rPr lang="en-US" dirty="0"/>
              <a:t>More Modern GFEs: A Check List To Consider:</a:t>
            </a:r>
          </a:p>
          <a:p>
            <a:pPr marL="1177290" lvl="3" indent="-285750">
              <a:buFont typeface="Wingdings" panose="05000000000000000000" pitchFamily="2" charset="2"/>
              <a:buChar char="q"/>
            </a:pPr>
            <a:r>
              <a:rPr lang="en-US" dirty="0"/>
              <a:t>Does your company have a positive marketplace brand for your company hiring Minorities and Women? </a:t>
            </a:r>
          </a:p>
          <a:p>
            <a:pPr marL="1177290" lvl="3" indent="-285750">
              <a:buFont typeface="Wingdings" panose="05000000000000000000" pitchFamily="2" charset="2"/>
              <a:buChar char="q"/>
            </a:pPr>
            <a:r>
              <a:rPr lang="en-US" dirty="0"/>
              <a:t>Does your company have a positive marketplace brand for your company promoting Minorities and Women? </a:t>
            </a:r>
          </a:p>
          <a:p>
            <a:pPr marL="1177290" lvl="3" indent="-285750">
              <a:buFont typeface="Wingdings" panose="05000000000000000000" pitchFamily="2" charset="2"/>
              <a:buChar char="q"/>
            </a:pPr>
            <a:r>
              <a:rPr lang="en-US" dirty="0"/>
              <a:t>Does your company have a positive marketplace brand for your company retaining Minorities and Women?</a:t>
            </a:r>
          </a:p>
          <a:p>
            <a:pPr marL="1177290" lvl="3" indent="-285750">
              <a:buFont typeface="Wingdings" panose="05000000000000000000" pitchFamily="2" charset="2"/>
              <a:buChar char="q"/>
            </a:pPr>
            <a:r>
              <a:rPr lang="en-US" dirty="0"/>
              <a:t>Are your diverse employees champions for your company as a place respectful of and supportive of Minorities and Women?</a:t>
            </a:r>
          </a:p>
          <a:p>
            <a:pPr marL="1520190" lvl="4" indent="-285750">
              <a:buClrTx/>
              <a:buSzPct val="100000"/>
              <a:buFont typeface="Wingdings" panose="05000000000000000000" pitchFamily="2" charset="2"/>
              <a:buChar char="q"/>
            </a:pPr>
            <a:r>
              <a:rPr lang="en-US" dirty="0"/>
              <a:t>Do you know whether your Minorities and Women are champions for your company’s diversity employment experience and results?</a:t>
            </a:r>
          </a:p>
        </p:txBody>
      </p:sp>
    </p:spTree>
    <p:extLst>
      <p:ext uri="{BB962C8B-B14F-4D97-AF65-F5344CB8AC3E}">
        <p14:creationId xmlns:p14="http://schemas.microsoft.com/office/powerpoint/2010/main" val="2816162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21</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0" y="3810"/>
            <a:ext cx="8077200" cy="685800"/>
          </a:xfrm>
        </p:spPr>
        <p:txBody>
          <a:bodyPr/>
          <a:lstStyle/>
          <a:p>
            <a:r>
              <a:rPr lang="en-US" sz="2000" b="1" dirty="0"/>
              <a:t>II. Your AAPs Require D&amp;I Efforts (con’t)</a:t>
            </a: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381000" y="819150"/>
            <a:ext cx="8839200" cy="3394472"/>
          </a:xfrm>
        </p:spPr>
        <p:txBody>
          <a:bodyPr/>
          <a:lstStyle/>
          <a:p>
            <a:pPr marL="896112" lvl="2" indent="-347472">
              <a:buClrTx/>
              <a:buSzPct val="100000"/>
              <a:buFont typeface="+mj-lt"/>
              <a:buAutoNum type="alphaLcParenR" startAt="4"/>
            </a:pPr>
            <a:r>
              <a:rPr lang="en-US" sz="1600" b="1" dirty="0">
                <a:latin typeface="+mn-lt"/>
              </a:rPr>
              <a:t>Your AAP for Women &amp; Minorities Requires “Good Faith Efforts” (</a:t>
            </a:r>
            <a:r>
              <a:rPr lang="en-US" sz="1600" b="1" dirty="0" err="1">
                <a:latin typeface="+mn-lt"/>
              </a:rPr>
              <a:t>con’t</a:t>
            </a:r>
            <a:r>
              <a:rPr lang="en-US" sz="1600" b="1" dirty="0">
                <a:latin typeface="+mn-lt"/>
              </a:rPr>
              <a:t>)</a:t>
            </a:r>
          </a:p>
          <a:p>
            <a:pPr marL="1261872" lvl="4" indent="-342900">
              <a:buClrTx/>
              <a:buSzPct val="100000"/>
              <a:buFont typeface="+mj-lt"/>
              <a:buAutoNum type="alphaUcPeriod" startAt="2"/>
            </a:pPr>
            <a:r>
              <a:rPr lang="en-US" dirty="0">
                <a:latin typeface="+mn-lt"/>
              </a:rPr>
              <a:t>More Modern GFEs: A Check List To Consider (</a:t>
            </a:r>
            <a:r>
              <a:rPr lang="en-US" dirty="0" err="1">
                <a:latin typeface="+mn-lt"/>
              </a:rPr>
              <a:t>con’t</a:t>
            </a:r>
            <a:r>
              <a:rPr lang="en-US" dirty="0">
                <a:latin typeface="+mn-lt"/>
              </a:rPr>
              <a:t>):</a:t>
            </a:r>
          </a:p>
          <a:p>
            <a:pPr marL="1261872" lvl="4" indent="-342900">
              <a:buClrTx/>
              <a:buSzPct val="100000"/>
              <a:buFont typeface="Wingdings" panose="05000000000000000000" pitchFamily="2" charset="2"/>
              <a:buChar char="q"/>
            </a:pPr>
            <a:r>
              <a:rPr lang="en-US" dirty="0">
                <a:latin typeface="+mn-lt"/>
              </a:rPr>
              <a:t>How is your company outreach in each labor market?</a:t>
            </a:r>
          </a:p>
          <a:p>
            <a:pPr marL="1604772" lvl="5" indent="-342900">
              <a:buSzPct val="100000"/>
              <a:buFont typeface="Wingdings" panose="05000000000000000000" pitchFamily="2" charset="2"/>
              <a:buChar char="q"/>
            </a:pPr>
            <a:r>
              <a:rPr lang="en-US" sz="1500" dirty="0"/>
              <a:t>Are your Applicant Flow percentages at least equal to your Affirmative Action Plan’s calculated availability for each Job Group in each local marketplace where your company has openings?</a:t>
            </a:r>
          </a:p>
          <a:p>
            <a:pPr marL="1947672" lvl="6" indent="-342900">
              <a:buSzPct val="100000"/>
              <a:buFont typeface="Wingdings" panose="05000000000000000000" pitchFamily="2" charset="2"/>
              <a:buChar char="q"/>
            </a:pPr>
            <a:r>
              <a:rPr lang="en-US" sz="1500" dirty="0"/>
              <a:t>Do your AAPs gather together into “Job Groups” those “similarly situated” candidates your company hires and promotes?</a:t>
            </a:r>
          </a:p>
          <a:p>
            <a:pPr marL="2290572" lvl="7" indent="-342900">
              <a:buSzPct val="100000"/>
              <a:buFont typeface="Wingdings" panose="05000000000000000000" pitchFamily="2" charset="2"/>
              <a:buChar char="q"/>
            </a:pPr>
            <a:r>
              <a:rPr lang="en-US" sz="1500" dirty="0"/>
              <a:t>Have you talked to your AAP preparer lately about customizing your AAPs to your current workforce hiring and promotion architecture and to not use a standard Job Group mask (“garbage in; garbage out”)?</a:t>
            </a:r>
          </a:p>
        </p:txBody>
      </p:sp>
    </p:spTree>
    <p:extLst>
      <p:ext uri="{BB962C8B-B14F-4D97-AF65-F5344CB8AC3E}">
        <p14:creationId xmlns:p14="http://schemas.microsoft.com/office/powerpoint/2010/main" val="272603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22</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76200" y="0"/>
            <a:ext cx="8077200" cy="685800"/>
          </a:xfrm>
        </p:spPr>
        <p:txBody>
          <a:bodyPr/>
          <a:lstStyle/>
          <a:p>
            <a:r>
              <a:rPr lang="en-US" sz="2000" b="1" dirty="0"/>
              <a:t>II. Your AAPs Require D&amp;I Efforts (con’t)</a:t>
            </a: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134309" y="1047750"/>
            <a:ext cx="8287709" cy="3394472"/>
          </a:xfrm>
        </p:spPr>
        <p:txBody>
          <a:bodyPr/>
          <a:lstStyle/>
          <a:p>
            <a:pPr marL="896112" lvl="2" indent="-347472">
              <a:buClrTx/>
              <a:buSzPct val="100000"/>
              <a:buFont typeface="+mj-lt"/>
              <a:buAutoNum type="alphaLcParenR" startAt="4"/>
            </a:pPr>
            <a:r>
              <a:rPr lang="en-US" sz="1600" b="1" dirty="0">
                <a:latin typeface="+mn-lt"/>
              </a:rPr>
              <a:t>Your AAP for Women &amp; Minorities Requires “Good Faith Efforts” (</a:t>
            </a:r>
            <a:r>
              <a:rPr lang="en-US" sz="1600" b="1" dirty="0" err="1">
                <a:latin typeface="+mn-lt"/>
              </a:rPr>
              <a:t>con’t</a:t>
            </a:r>
            <a:r>
              <a:rPr lang="en-US" sz="1600" b="1" dirty="0">
                <a:latin typeface="+mn-lt"/>
              </a:rPr>
              <a:t>)</a:t>
            </a:r>
          </a:p>
          <a:p>
            <a:pPr marL="1261872" lvl="4" indent="-342900">
              <a:buClrTx/>
              <a:buSzPct val="100000"/>
              <a:buFont typeface="+mj-lt"/>
              <a:buAutoNum type="alphaUcPeriod" startAt="2"/>
            </a:pPr>
            <a:r>
              <a:rPr lang="en-US" sz="1600" dirty="0">
                <a:latin typeface="+mn-lt"/>
              </a:rPr>
              <a:t>More Modern GFEs: A Check List To Consider (</a:t>
            </a:r>
            <a:r>
              <a:rPr lang="en-US" sz="1600" dirty="0" err="1">
                <a:latin typeface="+mn-lt"/>
              </a:rPr>
              <a:t>con’t</a:t>
            </a:r>
            <a:r>
              <a:rPr lang="en-US" sz="1600" dirty="0">
                <a:latin typeface="+mn-lt"/>
              </a:rPr>
              <a:t>):</a:t>
            </a:r>
          </a:p>
          <a:p>
            <a:pPr marL="1604772" lvl="5" indent="-342900">
              <a:spcAft>
                <a:spcPts val="600"/>
              </a:spcAft>
              <a:buSzPct val="100000"/>
              <a:buFont typeface="Wingdings" panose="05000000000000000000" pitchFamily="2" charset="2"/>
              <a:buChar char="q"/>
            </a:pPr>
            <a:r>
              <a:rPr lang="en-US" sz="1600" dirty="0"/>
              <a:t>Is your company’s Offer percentage about equal to the percentage of “Applicants” available in each job classification you are filling in each local labor market where your company has openings? </a:t>
            </a:r>
          </a:p>
          <a:p>
            <a:pPr marL="1604772" lvl="5" indent="-342900">
              <a:spcAft>
                <a:spcPts val="600"/>
              </a:spcAft>
              <a:buSzPct val="100000"/>
              <a:buFont typeface="Wingdings" panose="05000000000000000000" pitchFamily="2" charset="2"/>
              <a:buChar char="q"/>
            </a:pPr>
            <a:r>
              <a:rPr lang="en-US" sz="1600" dirty="0"/>
              <a:t>Has your company designed outreach programs which reach and are specific to each group of diverse Applicants (African Americans? Hispanics? Asians? Native Americans?)</a:t>
            </a:r>
          </a:p>
        </p:txBody>
      </p:sp>
    </p:spTree>
    <p:extLst>
      <p:ext uri="{BB962C8B-B14F-4D97-AF65-F5344CB8AC3E}">
        <p14:creationId xmlns:p14="http://schemas.microsoft.com/office/powerpoint/2010/main" val="1788113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23</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76200" y="114300"/>
            <a:ext cx="8091454" cy="685800"/>
          </a:xfrm>
        </p:spPr>
        <p:txBody>
          <a:bodyPr/>
          <a:lstStyle/>
          <a:p>
            <a:pPr marL="514350" indent="-514350">
              <a:buFont typeface="+mj-lt"/>
              <a:buAutoNum type="romanUcPeriod" startAt="2"/>
            </a:pPr>
            <a:r>
              <a:rPr lang="en-US" sz="2000" b="1" dirty="0"/>
              <a:t>Your AAPs Require D&amp;I Efforts (con’t)</a:t>
            </a: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228600" y="883920"/>
            <a:ext cx="8287709" cy="3790950"/>
          </a:xfrm>
        </p:spPr>
        <p:txBody>
          <a:bodyPr/>
          <a:lstStyle/>
          <a:p>
            <a:pPr marL="896112" lvl="2" indent="-347472">
              <a:buClrTx/>
              <a:buSzPct val="100000"/>
              <a:buFont typeface="+mj-lt"/>
              <a:buAutoNum type="alphaLcParenR" startAt="4"/>
            </a:pPr>
            <a:r>
              <a:rPr lang="en-US" sz="1600" b="1" dirty="0"/>
              <a:t>Your AAP for Women &amp; Minorities Requires “Good Faith Efforts” (</a:t>
            </a:r>
            <a:r>
              <a:rPr lang="en-US" sz="1600" b="1" dirty="0" err="1"/>
              <a:t>con’t</a:t>
            </a:r>
            <a:r>
              <a:rPr lang="en-US" sz="1600" b="1" dirty="0"/>
              <a:t>)</a:t>
            </a:r>
          </a:p>
          <a:p>
            <a:pPr marL="1261872" lvl="4" indent="-342900">
              <a:buClrTx/>
              <a:buSzPct val="100000"/>
              <a:buFont typeface="+mj-lt"/>
              <a:buAutoNum type="alphaUcPeriod" startAt="2"/>
            </a:pPr>
            <a:r>
              <a:rPr lang="en-US" dirty="0"/>
              <a:t>More Modern GFEs: A Check List To Consider (</a:t>
            </a:r>
            <a:r>
              <a:rPr lang="en-US" dirty="0" err="1"/>
              <a:t>con’t</a:t>
            </a:r>
            <a:r>
              <a:rPr lang="en-US" dirty="0"/>
              <a:t>):</a:t>
            </a:r>
          </a:p>
          <a:p>
            <a:pPr marL="1604772" lvl="5" indent="-342900">
              <a:spcAft>
                <a:spcPts val="600"/>
              </a:spcAft>
              <a:buSzPct val="100000"/>
              <a:buFont typeface="Wingdings" panose="05000000000000000000" pitchFamily="2" charset="2"/>
              <a:buChar char="q"/>
            </a:pPr>
            <a:r>
              <a:rPr lang="en-US" dirty="0"/>
              <a:t>Has your company considered a “recruitment microsite” to reach targeted recruitment populations and tell your company’s story about its commitment to D&amp;I, and its successes to date, and make real the sense of your company’s welcoming environment? </a:t>
            </a:r>
          </a:p>
          <a:p>
            <a:pPr marL="1604772" lvl="5" indent="-342900">
              <a:spcAft>
                <a:spcPts val="600"/>
              </a:spcAft>
              <a:buSzPct val="100000"/>
              <a:buFont typeface="Wingdings" panose="05000000000000000000" pitchFamily="2" charset="2"/>
              <a:buChar char="q"/>
            </a:pPr>
            <a:r>
              <a:rPr lang="en-US" dirty="0"/>
              <a:t>Do you have a message from your CEO on your website showing your company’s commitment to diversity and inclusion?</a:t>
            </a:r>
          </a:p>
          <a:p>
            <a:pPr marL="1604772" lvl="5" indent="-342900">
              <a:spcAft>
                <a:spcPts val="600"/>
              </a:spcAft>
              <a:buSzPct val="100000"/>
              <a:buFont typeface="Wingdings" panose="05000000000000000000" pitchFamily="2" charset="2"/>
              <a:buChar char="q"/>
            </a:pPr>
            <a:r>
              <a:rPr lang="en-US" dirty="0"/>
              <a:t>What about a video discussion among Minorities and Women about your company’s treatment of Minorities and Women?</a:t>
            </a:r>
          </a:p>
          <a:p>
            <a:pPr marL="1604772" lvl="5" indent="-342900">
              <a:spcAft>
                <a:spcPts val="600"/>
              </a:spcAft>
              <a:buSzPct val="100000"/>
              <a:buFont typeface="Wingdings" panose="05000000000000000000" pitchFamily="2" charset="2"/>
              <a:buChar char="q"/>
            </a:pPr>
            <a:r>
              <a:rPr lang="en-US" dirty="0"/>
              <a:t>Does your company do quality-control spot checks of rejected Minority and Female candidates for hire and for promotion to ensure that race, sex and/or ethnicity are not among the reasons for rejection?</a:t>
            </a:r>
          </a:p>
        </p:txBody>
      </p:sp>
    </p:spTree>
    <p:extLst>
      <p:ext uri="{BB962C8B-B14F-4D97-AF65-F5344CB8AC3E}">
        <p14:creationId xmlns:p14="http://schemas.microsoft.com/office/powerpoint/2010/main" val="1724858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24</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0" y="0"/>
            <a:ext cx="8153400" cy="685800"/>
          </a:xfrm>
        </p:spPr>
        <p:txBody>
          <a:bodyPr/>
          <a:lstStyle/>
          <a:p>
            <a:r>
              <a:rPr lang="en-US" sz="2000" b="1" dirty="0"/>
              <a:t>II. Your AAPs Require D&amp;I Efforts (con’t)</a:t>
            </a: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228600" y="685800"/>
            <a:ext cx="8534400" cy="3790950"/>
          </a:xfrm>
        </p:spPr>
        <p:txBody>
          <a:bodyPr/>
          <a:lstStyle/>
          <a:p>
            <a:pPr marL="896112" lvl="2" indent="-347472">
              <a:buClrTx/>
              <a:buSzPct val="100000"/>
              <a:buFont typeface="+mj-lt"/>
              <a:buAutoNum type="alphaLcParenR" startAt="4"/>
            </a:pPr>
            <a:r>
              <a:rPr lang="en-US" sz="1600" b="1" dirty="0">
                <a:latin typeface="+mn-lt"/>
              </a:rPr>
              <a:t>Your AAP for Women &amp; Minorities Requires “Good Faith Efforts” (</a:t>
            </a:r>
            <a:r>
              <a:rPr lang="en-US" sz="1600" b="1" dirty="0" err="1">
                <a:latin typeface="+mn-lt"/>
              </a:rPr>
              <a:t>con’t</a:t>
            </a:r>
            <a:r>
              <a:rPr lang="en-US" sz="1600" b="1" dirty="0">
                <a:latin typeface="+mn-lt"/>
              </a:rPr>
              <a:t>)</a:t>
            </a:r>
          </a:p>
          <a:p>
            <a:pPr marL="1261872" lvl="4" indent="-342900">
              <a:buClrTx/>
              <a:buSzPct val="100000"/>
              <a:buFont typeface="+mj-lt"/>
              <a:buAutoNum type="alphaUcPeriod" startAt="2"/>
            </a:pPr>
            <a:r>
              <a:rPr lang="en-US" dirty="0">
                <a:latin typeface="+mn-lt"/>
              </a:rPr>
              <a:t>More Modern GFEs: A Check List To Consider (</a:t>
            </a:r>
            <a:r>
              <a:rPr lang="en-US" dirty="0" err="1">
                <a:latin typeface="+mn-lt"/>
              </a:rPr>
              <a:t>con’t</a:t>
            </a:r>
            <a:r>
              <a:rPr lang="en-US" dirty="0">
                <a:latin typeface="+mn-lt"/>
              </a:rPr>
              <a:t>):</a:t>
            </a:r>
          </a:p>
          <a:p>
            <a:pPr marL="1604772" lvl="5" indent="-342900">
              <a:spcAft>
                <a:spcPts val="600"/>
              </a:spcAft>
              <a:buSzPct val="100000"/>
              <a:buFont typeface="Wingdings" panose="05000000000000000000" pitchFamily="2" charset="2"/>
              <a:buChar char="q"/>
            </a:pPr>
            <a:r>
              <a:rPr lang="en-US" sz="1500" dirty="0"/>
              <a:t>In each AAP establishment where your availability percentages of minorities and female candidates are small, have you considered creating (or expanding) an intern pipeline program?</a:t>
            </a:r>
          </a:p>
          <a:p>
            <a:pPr marL="1604772" lvl="5" indent="-342900">
              <a:spcAft>
                <a:spcPts val="600"/>
              </a:spcAft>
              <a:buSzPct val="100000"/>
              <a:buFont typeface="Wingdings" panose="05000000000000000000" pitchFamily="2" charset="2"/>
              <a:buChar char="q"/>
            </a:pPr>
            <a:r>
              <a:rPr lang="en-US" sz="1500" dirty="0"/>
              <a:t>In each AAP establishment where your availability percentages of minorities and female candidates for craft or technical blue-collar jobs is small relative to race, sex or ethnic population, has your company considered creating (or expanding) an apprenticeship pipeline program?</a:t>
            </a:r>
          </a:p>
          <a:p>
            <a:pPr marL="1947672" lvl="6" indent="-342900">
              <a:spcAft>
                <a:spcPts val="600"/>
              </a:spcAft>
              <a:buSzPct val="100000"/>
              <a:buFont typeface="Wingdings" panose="05000000000000000000" pitchFamily="2" charset="2"/>
              <a:buChar char="q"/>
            </a:pPr>
            <a:r>
              <a:rPr lang="en-US" sz="1500" dirty="0"/>
              <a:t>Has your company explored establishing formal Registered Apprenticeship programs?</a:t>
            </a:r>
          </a:p>
          <a:p>
            <a:pPr marL="1947672" lvl="6" indent="-342900">
              <a:spcAft>
                <a:spcPts val="600"/>
              </a:spcAft>
              <a:buSzPct val="100000"/>
              <a:buFont typeface="Wingdings" panose="05000000000000000000" pitchFamily="2" charset="2"/>
              <a:buChar char="q"/>
            </a:pPr>
            <a:r>
              <a:rPr lang="en-US" sz="1500" dirty="0"/>
              <a:t>Has your company explored establishing its own Apprenticeship Program, whether registered or not?</a:t>
            </a:r>
          </a:p>
        </p:txBody>
      </p:sp>
    </p:spTree>
    <p:extLst>
      <p:ext uri="{BB962C8B-B14F-4D97-AF65-F5344CB8AC3E}">
        <p14:creationId xmlns:p14="http://schemas.microsoft.com/office/powerpoint/2010/main" val="2808343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25</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53340" y="-3810"/>
            <a:ext cx="8182455" cy="685800"/>
          </a:xfrm>
        </p:spPr>
        <p:txBody>
          <a:bodyPr/>
          <a:lstStyle/>
          <a:p>
            <a:r>
              <a:rPr lang="en-US" sz="2000" b="1" dirty="0"/>
              <a:t>II. Your AAPs Require D&amp;I Efforts (con’t)</a:t>
            </a: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228600" y="685800"/>
            <a:ext cx="8464395" cy="3790950"/>
          </a:xfrm>
        </p:spPr>
        <p:txBody>
          <a:bodyPr/>
          <a:lstStyle/>
          <a:p>
            <a:pPr marL="896112" lvl="2" indent="-347472">
              <a:buClrTx/>
              <a:buSzPct val="100000"/>
              <a:buFont typeface="+mj-lt"/>
              <a:buAutoNum type="alphaLcParenR" startAt="4"/>
            </a:pPr>
            <a:r>
              <a:rPr lang="en-US" sz="1600" b="1" dirty="0">
                <a:latin typeface="+mn-lt"/>
              </a:rPr>
              <a:t>Your AAP for Women &amp; Minorities Requires “Good Faith Efforts” (</a:t>
            </a:r>
            <a:r>
              <a:rPr lang="en-US" sz="1600" b="1" dirty="0" err="1">
                <a:latin typeface="+mn-lt"/>
              </a:rPr>
              <a:t>con’t</a:t>
            </a:r>
            <a:r>
              <a:rPr lang="en-US" sz="1600" b="1" dirty="0">
                <a:latin typeface="+mn-lt"/>
              </a:rPr>
              <a:t>)</a:t>
            </a:r>
          </a:p>
          <a:p>
            <a:pPr marL="1261872" lvl="4" indent="-342900">
              <a:buClrTx/>
              <a:buSzPct val="100000"/>
              <a:buFont typeface="+mj-lt"/>
              <a:buAutoNum type="alphaUcPeriod" startAt="2"/>
            </a:pPr>
            <a:r>
              <a:rPr lang="en-US" dirty="0">
                <a:latin typeface="+mn-lt"/>
              </a:rPr>
              <a:t>More Modern GFEs: A Check List To Consider (</a:t>
            </a:r>
            <a:r>
              <a:rPr lang="en-US" dirty="0" err="1">
                <a:latin typeface="+mn-lt"/>
              </a:rPr>
              <a:t>con’t</a:t>
            </a:r>
            <a:r>
              <a:rPr lang="en-US" dirty="0">
                <a:latin typeface="+mn-lt"/>
              </a:rPr>
              <a:t>):</a:t>
            </a:r>
          </a:p>
          <a:p>
            <a:pPr marL="1604772" lvl="5" indent="-342900">
              <a:spcAft>
                <a:spcPts val="600"/>
              </a:spcAft>
              <a:buSzPct val="100000"/>
              <a:buFont typeface="Wingdings" panose="05000000000000000000" pitchFamily="2" charset="2"/>
              <a:buChar char="q"/>
            </a:pPr>
            <a:r>
              <a:rPr lang="en-US" sz="1500" dirty="0"/>
              <a:t>Has your company collected turnover statistics, by job title and by race, sex, ethnicity to determine if your company is disproportionally losing Minorities and Women?</a:t>
            </a:r>
          </a:p>
          <a:p>
            <a:pPr marL="1604772" lvl="5" indent="-342900">
              <a:spcAft>
                <a:spcPts val="600"/>
              </a:spcAft>
              <a:buSzPct val="100000"/>
              <a:buFont typeface="Wingdings" panose="05000000000000000000" pitchFamily="2" charset="2"/>
              <a:buChar char="q"/>
            </a:pPr>
            <a:r>
              <a:rPr lang="en-US" sz="1500" dirty="0"/>
              <a:t>Has your company deployed “Exit Interviews” of employees (or perhaps of salaried employees or of employees above a certain wage level) who have announced their intention to terminate their employment with your company?</a:t>
            </a:r>
          </a:p>
          <a:p>
            <a:pPr marL="1604772" lvl="5" indent="-342900">
              <a:spcAft>
                <a:spcPts val="600"/>
              </a:spcAft>
              <a:buSzPct val="100000"/>
              <a:buFont typeface="Wingdings" panose="05000000000000000000" pitchFamily="2" charset="2"/>
              <a:buChar char="q"/>
            </a:pPr>
            <a:r>
              <a:rPr lang="en-US" sz="1500" dirty="0"/>
              <a:t>Is your company making or increasing cash gifts to Historically Black Colleges and Universities, or other vocational schools to help build pipelines of skill sets needed among Minorities and Women?</a:t>
            </a:r>
          </a:p>
          <a:p>
            <a:pPr marL="1604772" lvl="5" indent="-342900">
              <a:spcAft>
                <a:spcPts val="600"/>
              </a:spcAft>
              <a:buSzPct val="100000"/>
              <a:buFont typeface="Wingdings" panose="05000000000000000000" pitchFamily="2" charset="2"/>
              <a:buChar char="q"/>
            </a:pPr>
            <a:r>
              <a:rPr lang="en-US" sz="1500" dirty="0"/>
              <a:t>Is your company creating or increasing tuition reimbursement programs for employees?</a:t>
            </a:r>
          </a:p>
        </p:txBody>
      </p:sp>
    </p:spTree>
    <p:extLst>
      <p:ext uri="{BB962C8B-B14F-4D97-AF65-F5344CB8AC3E}">
        <p14:creationId xmlns:p14="http://schemas.microsoft.com/office/powerpoint/2010/main" val="238413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26</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76200" y="19050"/>
            <a:ext cx="8153400" cy="685800"/>
          </a:xfrm>
        </p:spPr>
        <p:txBody>
          <a:bodyPr/>
          <a:lstStyle/>
          <a:p>
            <a:r>
              <a:rPr lang="en-US" sz="2000" b="1" dirty="0"/>
              <a:t>II. Your AAPs Require D&amp;I Efforts (con’t)</a:t>
            </a: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228600" y="819150"/>
            <a:ext cx="8458200" cy="3790950"/>
          </a:xfrm>
        </p:spPr>
        <p:txBody>
          <a:bodyPr/>
          <a:lstStyle/>
          <a:p>
            <a:pPr marL="896112" lvl="2" indent="-347472">
              <a:buClrTx/>
              <a:buSzPct val="100000"/>
              <a:buFont typeface="+mj-lt"/>
              <a:buAutoNum type="alphaLcParenR" startAt="4"/>
            </a:pPr>
            <a:r>
              <a:rPr lang="en-US" sz="1600" b="1" dirty="0">
                <a:latin typeface="+mn-lt"/>
              </a:rPr>
              <a:t>Your AAP for Women &amp; Minorities Requires “Good Faith Efforts” (</a:t>
            </a:r>
            <a:r>
              <a:rPr lang="en-US" sz="1600" b="1" dirty="0" err="1">
                <a:latin typeface="+mn-lt"/>
              </a:rPr>
              <a:t>con’t</a:t>
            </a:r>
            <a:r>
              <a:rPr lang="en-US" sz="1600" b="1" dirty="0">
                <a:latin typeface="+mn-lt"/>
              </a:rPr>
              <a:t>)</a:t>
            </a:r>
          </a:p>
          <a:p>
            <a:pPr marL="1261872" lvl="4" indent="-342900">
              <a:buClrTx/>
              <a:buSzPct val="100000"/>
              <a:buFont typeface="+mj-lt"/>
              <a:buAutoNum type="alphaUcPeriod" startAt="2"/>
            </a:pPr>
            <a:r>
              <a:rPr lang="en-US" dirty="0">
                <a:latin typeface="+mn-lt"/>
              </a:rPr>
              <a:t>More Modern GFEs: A Check List To Consider (</a:t>
            </a:r>
            <a:r>
              <a:rPr lang="en-US" dirty="0" err="1">
                <a:latin typeface="+mn-lt"/>
              </a:rPr>
              <a:t>con’t</a:t>
            </a:r>
            <a:r>
              <a:rPr lang="en-US" dirty="0">
                <a:latin typeface="+mn-lt"/>
              </a:rPr>
              <a:t>):</a:t>
            </a:r>
          </a:p>
          <a:p>
            <a:pPr marL="1604772" lvl="5" indent="-342900">
              <a:spcAft>
                <a:spcPts val="600"/>
              </a:spcAft>
              <a:buSzPct val="100000"/>
              <a:buFont typeface="Wingdings" panose="05000000000000000000" pitchFamily="2" charset="2"/>
              <a:buChar char="q"/>
            </a:pPr>
            <a:r>
              <a:rPr lang="en-US" sz="1500" dirty="0"/>
              <a:t>If you have “checked all the boxes,” have you considered what else you are missing in each location where your company’s employment process is not selecting candidates for hire and/or promotion at parity with calculated availability?</a:t>
            </a:r>
          </a:p>
          <a:p>
            <a:pPr marL="1604772" lvl="5" indent="-342900">
              <a:spcAft>
                <a:spcPts val="600"/>
              </a:spcAft>
              <a:buSzPct val="100000"/>
              <a:buFont typeface="Wingdings" panose="05000000000000000000" pitchFamily="2" charset="2"/>
              <a:buChar char="q"/>
            </a:pPr>
            <a:r>
              <a:rPr lang="en-US" sz="1500" dirty="0"/>
              <a:t>Have you compared your applicant flow with your calculated availability and further with your hiring percentages to see if they are all about the same (at least IF you have properly identified Job Groups which mirror the jobs into which you hire)?</a:t>
            </a:r>
          </a:p>
          <a:p>
            <a:pPr marL="1604772" lvl="5" indent="-342900">
              <a:spcAft>
                <a:spcPts val="600"/>
              </a:spcAft>
              <a:buSzPct val="100000"/>
              <a:buFont typeface="Wingdings" panose="05000000000000000000" pitchFamily="2" charset="2"/>
              <a:buChar char="q"/>
            </a:pPr>
            <a:r>
              <a:rPr lang="en-US" sz="1500" dirty="0"/>
              <a:t>Get your download of the D&amp;I Checklist </a:t>
            </a:r>
            <a:r>
              <a:rPr lang="en-US" sz="1500" dirty="0">
                <a:hlinkClick r:id="rId2"/>
              </a:rPr>
              <a:t>here</a:t>
            </a:r>
            <a:r>
              <a:rPr lang="en-US" sz="1500" dirty="0"/>
              <a:t>!</a:t>
            </a:r>
          </a:p>
        </p:txBody>
      </p:sp>
    </p:spTree>
    <p:extLst>
      <p:ext uri="{BB962C8B-B14F-4D97-AF65-F5344CB8AC3E}">
        <p14:creationId xmlns:p14="http://schemas.microsoft.com/office/powerpoint/2010/main" val="1347691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27</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0" y="-87630"/>
            <a:ext cx="8153400" cy="685800"/>
          </a:xfrm>
        </p:spPr>
        <p:txBody>
          <a:bodyPr/>
          <a:lstStyle/>
          <a:p>
            <a:r>
              <a:rPr lang="en-US" sz="2000" b="1" dirty="0"/>
              <a:t>III. Your AAPs For PVs &amp; IWDs Require D&amp;I Efforts</a:t>
            </a: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152400" y="742950"/>
            <a:ext cx="8641080" cy="3790950"/>
          </a:xfrm>
        </p:spPr>
        <p:txBody>
          <a:bodyPr/>
          <a:lstStyle/>
          <a:p>
            <a:pPr marL="777240" lvl="2" indent="-228600">
              <a:buClrTx/>
              <a:buSzPct val="100000"/>
              <a:buFont typeface="+mj-lt"/>
              <a:buAutoNum type="alphaUcPeriod"/>
            </a:pPr>
            <a:r>
              <a:rPr lang="en-US" sz="1600" b="1" dirty="0"/>
              <a:t>What you have to do</a:t>
            </a:r>
          </a:p>
          <a:p>
            <a:pPr marL="548640" lvl="2" indent="0">
              <a:buClrTx/>
              <a:buSzPct val="100000"/>
              <a:buNone/>
            </a:pPr>
            <a:r>
              <a:rPr lang="en-US" sz="1300" dirty="0"/>
              <a:t>1)	Please note that OFCCP’s Rules specifically require outreach and recruitment efforts for Protected Veterans and separately for Individuals with a Disability (while there is no such requirement for outreach and recruitment of Minorities and/or Women).</a:t>
            </a:r>
          </a:p>
          <a:p>
            <a:pPr marL="548640" lvl="2" indent="0">
              <a:buClrTx/>
              <a:buSzPct val="100000"/>
              <a:buNone/>
            </a:pPr>
            <a:r>
              <a:rPr lang="en-US" sz="1300" dirty="0"/>
              <a:t>2)	Please note that OFCCP’s Rules specifically require you to annually conduct an “Effectiveness Review” of your company’s/institution’s recruiting percentages of Protected Veterans and separately of Individuals with a Disability (while there is no such requirement for “Effectiveness Reviews” of the outreach and recruitment of Minorities and/or Women).</a:t>
            </a:r>
          </a:p>
          <a:p>
            <a:pPr marL="548640" lvl="2" indent="0">
              <a:buClrTx/>
              <a:buSzPct val="100000"/>
              <a:buNone/>
            </a:pPr>
            <a:r>
              <a:rPr lang="en-US" sz="1300" dirty="0"/>
              <a:t>3)	Please note that OFCCP’s Section 503 and VEVRAA Rules make NO REFERENCE and do not require “Good Faith Efforts” to achieve “Benchmarks for hiring” (VEVRAA) and/or “Utilization Goals” (Section 503). Rather, OFCCP’s March 26, 2014 FINAL VEVRAA and Section 503 Rules did not adopt the “Good Faith Efforts” requirement of EO 11246 for VEVRAA and/or Section 503 but instead created the concept of the “Effectiveness Review” requirement (as to VEVRAA and Section 503).</a:t>
            </a:r>
          </a:p>
          <a:p>
            <a:pPr marL="1188720" lvl="5" indent="-342900">
              <a:buFont typeface="+mj-lt"/>
              <a:buAutoNum type="alphaLcPeriod"/>
            </a:pPr>
            <a:r>
              <a:rPr lang="en-US" sz="1300" dirty="0"/>
              <a:t>NOTE: OFCCP’s Executive Order 11246 Rules still impose the “Good Faith Efforts”</a:t>
            </a:r>
            <a:br>
              <a:rPr lang="en-US" sz="1300" dirty="0"/>
            </a:br>
            <a:r>
              <a:rPr lang="en-US" sz="1300" dirty="0"/>
              <a:t>standard as to Goal achievement for Minorities and Women? See 41 CFR Section 60-2.17(c).</a:t>
            </a:r>
          </a:p>
          <a:p>
            <a:pPr marL="548640" lvl="2" indent="0">
              <a:buClrTx/>
              <a:buSzPct val="100000"/>
              <a:buNone/>
            </a:pPr>
            <a:endParaRPr lang="en-US" dirty="0"/>
          </a:p>
        </p:txBody>
      </p:sp>
    </p:spTree>
    <p:extLst>
      <p:ext uri="{BB962C8B-B14F-4D97-AF65-F5344CB8AC3E}">
        <p14:creationId xmlns:p14="http://schemas.microsoft.com/office/powerpoint/2010/main" val="428031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28</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0" y="-15240"/>
            <a:ext cx="7372350" cy="685800"/>
          </a:xfrm>
        </p:spPr>
        <p:txBody>
          <a:bodyPr/>
          <a:lstStyle/>
          <a:p>
            <a:pPr marL="0" marR="0">
              <a:lnSpc>
                <a:spcPct val="107000"/>
              </a:lnSpc>
              <a:spcBef>
                <a:spcPts val="0"/>
              </a:spcBef>
              <a:spcAft>
                <a:spcPts val="800"/>
              </a:spcAft>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t>III. Your AAPs For PVs &amp; IWDs Require D&amp;I Efforts (con’t)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152400" y="590550"/>
            <a:ext cx="8305800" cy="3394472"/>
          </a:xfrm>
        </p:spPr>
        <p:txBody>
          <a:bodyPr/>
          <a:lstStyle/>
          <a:p>
            <a:pPr marL="228600" indent="-228600">
              <a:buFont typeface="+mj-lt"/>
              <a:buAutoNum type="alphaUcPeriod" startAt="2"/>
            </a:pPr>
            <a:r>
              <a:rPr lang="en-US" sz="1500" b="1" dirty="0">
                <a:effectLst/>
                <a:latin typeface="+mn-lt"/>
                <a:ea typeface="Calibri" panose="020F0502020204030204" pitchFamily="34" charset="0"/>
                <a:cs typeface="Times New Roman" panose="02020603050405020304" pitchFamily="18" charset="0"/>
              </a:rPr>
              <a:t>The Contractor’s Duty to Act as a “Scout” of Protected Veterans’ Rights</a:t>
            </a:r>
          </a:p>
          <a:p>
            <a:pPr marL="0" indent="0">
              <a:buNone/>
            </a:pPr>
            <a:r>
              <a:rPr lang="en-US" sz="1300" b="1" dirty="0"/>
              <a:t>41 CFR § 60-300.44 “Required contents of affirmative action programs [for “Protected Veterans”].</a:t>
            </a:r>
          </a:p>
          <a:p>
            <a:pPr marL="0" indent="0">
              <a:buNone/>
            </a:pPr>
            <a:r>
              <a:rPr lang="en-US" sz="1300" dirty="0"/>
              <a:t>Acceptable affirmative action programs shall contain, but not necessarily be limited to, the following elements:</a:t>
            </a:r>
          </a:p>
          <a:p>
            <a:pPr marL="228600" indent="-228600">
              <a:buAutoNum type="alphaLcParenBoth"/>
            </a:pPr>
            <a:r>
              <a:rPr lang="en-US" sz="1300" dirty="0"/>
              <a:t>Policy statement. </a:t>
            </a:r>
            <a:r>
              <a:rPr lang="en-US" sz="1300" b="1" dirty="0"/>
              <a:t>The contractor shall include an equal opportunity policy statement in its affirmative action program, </a:t>
            </a:r>
            <a:r>
              <a:rPr lang="en-US" sz="1300" dirty="0"/>
              <a:t>and shall post the policy statement on company bulletin boards. The contractor must ensure that applicants and employees who are disabled veterans are provided the notice in a form that is accessible and understandable to the disabled veteran (e.g., providing Braille or large print versions of the notice, or posting the notice for visual accessibility to persons in wheelchairs). </a:t>
            </a:r>
            <a:r>
              <a:rPr lang="en-US" sz="1300" b="1" dirty="0"/>
              <a:t>The policy statement shall </a:t>
            </a:r>
            <a:r>
              <a:rPr lang="en-US" sz="1300" dirty="0"/>
              <a:t>indicate</a:t>
            </a:r>
            <a:r>
              <a:rPr lang="en-US" sz="1300" b="1" dirty="0"/>
              <a:t> </a:t>
            </a:r>
            <a:r>
              <a:rPr lang="en-US" sz="1300" dirty="0"/>
              <a:t>the top United States executive's (such as the Chief Executive Officer or the President of the United States Division of a foreign company) support for the contractor's affirmative action program, </a:t>
            </a:r>
            <a:r>
              <a:rPr lang="en-US" sz="1300" b="1" dirty="0"/>
              <a:t>provide for an audit and reporting system (see paragraph (h) of this section) </a:t>
            </a:r>
            <a:r>
              <a:rPr lang="en-US" sz="1300" dirty="0"/>
              <a:t>and assign overall responsibility for the implementation of affirmative action activities required under this part (see paragraph (</a:t>
            </a:r>
            <a:r>
              <a:rPr lang="en-US" sz="1300" dirty="0" err="1"/>
              <a:t>i</a:t>
            </a:r>
            <a:r>
              <a:rPr lang="en-US" sz="1300" dirty="0"/>
              <a:t>) of this section). </a:t>
            </a:r>
            <a:r>
              <a:rPr lang="en-US" sz="1300" b="1" dirty="0"/>
              <a:t>Additionally, the policy shall state, among other things, that the contractor will: recruit, hire, train and promote persons in all job titles, and ensure that all other personnel actions are administered, without regard to protected veteran status; and ensure that all employment decisions are based only on valid job requirements.” </a:t>
            </a:r>
            <a:r>
              <a:rPr lang="en-US" sz="1300" dirty="0"/>
              <a:t>*** </a:t>
            </a:r>
            <a:r>
              <a:rPr lang="en-US" sz="1300" b="1" dirty="0">
                <a:solidFill>
                  <a:schemeClr val="accent1"/>
                </a:solidFill>
                <a:effectLst/>
                <a:latin typeface="+mj-lt"/>
                <a:ea typeface="Calibri" panose="020F0502020204030204" pitchFamily="34" charset="0"/>
                <a:cs typeface="Times New Roman" panose="02020603050405020304" pitchFamily="18" charset="0"/>
              </a:rPr>
              <a:t>(emphases added) </a:t>
            </a:r>
            <a:endParaRPr lang="en-US" sz="1300" dirty="0"/>
          </a:p>
          <a:p>
            <a:pPr marL="0" indent="0" algn="ctr">
              <a:buNone/>
            </a:pPr>
            <a:r>
              <a:rPr lang="en-US" sz="1200" dirty="0">
                <a:latin typeface="+mj-lt"/>
              </a:rPr>
              <a:t>*	*	*	*</a:t>
            </a:r>
            <a:endParaRPr lang="en-US" sz="1200" dirty="0"/>
          </a:p>
          <a:p>
            <a:pPr marL="0" indent="0">
              <a:buNone/>
            </a:pPr>
            <a:endParaRPr lang="en-US" sz="1200" dirty="0"/>
          </a:p>
          <a:p>
            <a:pPr marL="0" indent="0">
              <a:buNone/>
            </a:pPr>
            <a:r>
              <a:rPr lang="en-US" sz="1200" dirty="0"/>
              <a:t> 			*	*	*	*</a:t>
            </a:r>
          </a:p>
          <a:p>
            <a:pPr marL="0" indent="0">
              <a:buNone/>
            </a:pPr>
            <a:endParaRPr lang="en-US" dirty="0"/>
          </a:p>
        </p:txBody>
      </p:sp>
    </p:spTree>
    <p:extLst>
      <p:ext uri="{BB962C8B-B14F-4D97-AF65-F5344CB8AC3E}">
        <p14:creationId xmlns:p14="http://schemas.microsoft.com/office/powerpoint/2010/main" val="585763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29</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51435" y="40422"/>
            <a:ext cx="7372350" cy="685800"/>
          </a:xfrm>
        </p:spPr>
        <p:txBody>
          <a:bodyPr/>
          <a:lstStyle/>
          <a:p>
            <a:r>
              <a:rPr lang="en-US" sz="2000" b="1" dirty="0">
                <a:effectLst/>
                <a:latin typeface="+mj-lt"/>
                <a:ea typeface="Calibri" panose="020F0502020204030204" pitchFamily="34" charset="0"/>
                <a:cs typeface="Times New Roman" panose="02020603050405020304" pitchFamily="18" charset="0"/>
              </a:rPr>
              <a:t>III. YOUR PV And IWD AAPs Require </a:t>
            </a:r>
            <a:r>
              <a:rPr lang="en-US" sz="2000" b="1" dirty="0">
                <a:latin typeface="+mj-lt"/>
              </a:rPr>
              <a:t>D&amp;I Efforts (con’t)</a:t>
            </a:r>
            <a:r>
              <a:rPr lang="en-US" sz="2000" b="1" dirty="0">
                <a:effectLst/>
                <a:latin typeface="+mj-lt"/>
                <a:ea typeface="Calibri" panose="020F0502020204030204" pitchFamily="34" charset="0"/>
                <a:cs typeface="Times New Roman" panose="02020603050405020304" pitchFamily="18" charset="0"/>
              </a:rPr>
              <a:t> </a:t>
            </a:r>
            <a:endParaRPr lang="en-US" sz="2000" dirty="0">
              <a:latin typeface="+mj-lt"/>
            </a:endParaRPr>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457200" y="1123950"/>
            <a:ext cx="7372350" cy="3394472"/>
          </a:xfrm>
        </p:spPr>
        <p:txBody>
          <a:bodyPr/>
          <a:lstStyle/>
          <a:p>
            <a:pPr marL="548640" lvl="2" indent="0">
              <a:buClrTx/>
              <a:buSzPct val="100000"/>
              <a:buNone/>
            </a:pPr>
            <a:r>
              <a:rPr lang="en-US" dirty="0"/>
              <a:t>	</a:t>
            </a:r>
          </a:p>
          <a:p>
            <a:pPr marL="0" indent="0">
              <a:buNone/>
            </a:pPr>
            <a:endParaRPr lang="en-US" dirty="0"/>
          </a:p>
        </p:txBody>
      </p:sp>
      <p:sp>
        <p:nvSpPr>
          <p:cNvPr id="6" name="TextBox 5">
            <a:extLst>
              <a:ext uri="{FF2B5EF4-FFF2-40B4-BE49-F238E27FC236}">
                <a16:creationId xmlns:a16="http://schemas.microsoft.com/office/drawing/2014/main" id="{571E8DF5-D58A-4278-9BF3-751A35209EFE}"/>
              </a:ext>
            </a:extLst>
          </p:cNvPr>
          <p:cNvSpPr txBox="1"/>
          <p:nvPr/>
        </p:nvSpPr>
        <p:spPr>
          <a:xfrm>
            <a:off x="66675" y="882193"/>
            <a:ext cx="8153400" cy="3877985"/>
          </a:xfrm>
          <a:prstGeom prst="rect">
            <a:avLst/>
          </a:prstGeom>
          <a:noFill/>
        </p:spPr>
        <p:txBody>
          <a:bodyPr wrap="square">
            <a:spAutoFit/>
          </a:bodyPr>
          <a:lstStyle/>
          <a:p>
            <a:pPr marL="342900" indent="-342900">
              <a:buFont typeface="+mj-lt"/>
              <a:buAutoNum type="alphaUcPeriod" startAt="2"/>
            </a:pPr>
            <a:r>
              <a:rPr lang="en-US" sz="1600" b="1" dirty="0">
                <a:effectLst/>
                <a:latin typeface="+mn-lt"/>
                <a:ea typeface="Calibri" panose="020F0502020204030204" pitchFamily="34" charset="0"/>
                <a:cs typeface="Times New Roman" panose="02020603050405020304" pitchFamily="18" charset="0"/>
              </a:rPr>
              <a:t>The Contractor’s Duty to Act as a “Scout” of Protected Veterans’ Rights (</a:t>
            </a:r>
            <a:r>
              <a:rPr lang="en-US" sz="1600" b="1" dirty="0" err="1">
                <a:effectLst/>
                <a:latin typeface="+mn-lt"/>
                <a:ea typeface="Calibri" panose="020F0502020204030204" pitchFamily="34" charset="0"/>
                <a:cs typeface="Times New Roman" panose="02020603050405020304" pitchFamily="18" charset="0"/>
              </a:rPr>
              <a:t>con’t</a:t>
            </a:r>
            <a:r>
              <a:rPr lang="en-US" sz="1600" b="1" dirty="0">
                <a:effectLst/>
                <a:latin typeface="+mn-lt"/>
                <a:ea typeface="Calibri" panose="020F0502020204030204" pitchFamily="34" charset="0"/>
                <a:cs typeface="Times New Roman" panose="02020603050405020304" pitchFamily="18" charset="0"/>
              </a:rPr>
              <a:t>)</a:t>
            </a:r>
          </a:p>
          <a:p>
            <a:endParaRPr lang="en-US" sz="1000" b="1" dirty="0">
              <a:effectLst/>
              <a:latin typeface="+mn-lt"/>
              <a:ea typeface="Calibri" panose="020F0502020204030204" pitchFamily="34" charset="0"/>
              <a:cs typeface="Times New Roman" panose="02020603050405020304" pitchFamily="18" charset="0"/>
            </a:endParaRPr>
          </a:p>
          <a:p>
            <a:r>
              <a:rPr lang="en-US" sz="1500" dirty="0">
                <a:latin typeface="+mn-lt"/>
              </a:rPr>
              <a:t>“</a:t>
            </a:r>
            <a:r>
              <a:rPr lang="en-US" sz="1500" b="1" dirty="0">
                <a:latin typeface="+mn-lt"/>
              </a:rPr>
              <a:t>41 CFR Section 60-300.44(f) External dissemination of policy, outreach and positive recruitment [for “Protected Veterans”]</a:t>
            </a:r>
          </a:p>
          <a:p>
            <a:endParaRPr lang="en-US" sz="1000" b="1" dirty="0">
              <a:latin typeface="+mn-lt"/>
            </a:endParaRPr>
          </a:p>
          <a:p>
            <a:pPr marL="228600" indent="-228600">
              <a:buAutoNum type="arabicParenBoth"/>
            </a:pPr>
            <a:r>
              <a:rPr lang="en-US" sz="1500" b="1" dirty="0">
                <a:latin typeface="+mn-lt"/>
              </a:rPr>
              <a:t> Required outreach efforts.</a:t>
            </a:r>
          </a:p>
          <a:p>
            <a:endParaRPr lang="en-US" sz="1000" dirty="0">
              <a:latin typeface="+mn-lt"/>
            </a:endParaRPr>
          </a:p>
          <a:p>
            <a:pPr marL="285750" indent="-285750">
              <a:buAutoNum type="romanLcParenBoth"/>
            </a:pPr>
            <a:r>
              <a:rPr lang="en-US" sz="1500" b="1" dirty="0">
                <a:latin typeface="+mn-lt"/>
              </a:rPr>
              <a:t>The contractor shall undertake appropriate outreach and positive recruitment activities such as those listed in paragraph (f)(2) of this section that are reasonably designed to effectively recruit protected veterans. </a:t>
            </a:r>
            <a:r>
              <a:rPr lang="en-US" sz="1500" dirty="0">
                <a:latin typeface="+mn-lt"/>
              </a:rPr>
              <a:t>It is not contemplated that the contractor will necessarily undertake all the activities listed in paragraph (f)(2) of this section or that its activities will be limited to those listed. The scope of the contractor's efforts shall depend upon all the circumstances, including the contractor's size and resources and the extent to which existing employment practices are adequate.” </a:t>
            </a:r>
            <a:r>
              <a:rPr lang="en-US" sz="1500" b="1" dirty="0">
                <a:solidFill>
                  <a:schemeClr val="accent1"/>
                </a:solidFill>
                <a:effectLst/>
                <a:latin typeface="+mn-lt"/>
                <a:ea typeface="Calibri" panose="020F0502020204030204" pitchFamily="34" charset="0"/>
                <a:cs typeface="Times New Roman" panose="02020603050405020304" pitchFamily="18" charset="0"/>
              </a:rPr>
              <a:t>(emphases added) </a:t>
            </a:r>
            <a:endParaRPr lang="en-US" sz="1500" dirty="0">
              <a:latin typeface="+mn-lt"/>
            </a:endParaRPr>
          </a:p>
          <a:p>
            <a:pPr marL="285750" indent="-285750">
              <a:buAutoNum type="romanLcParenBoth"/>
            </a:pPr>
            <a:endParaRPr lang="en-US" sz="1500" dirty="0">
              <a:latin typeface="+mn-lt"/>
            </a:endParaRPr>
          </a:p>
          <a:p>
            <a:r>
              <a:rPr lang="en-US" sz="1500" dirty="0">
                <a:latin typeface="+mn-lt"/>
              </a:rPr>
              <a:t>			 *	*	*	*</a:t>
            </a:r>
          </a:p>
        </p:txBody>
      </p:sp>
    </p:spTree>
    <p:extLst>
      <p:ext uri="{BB962C8B-B14F-4D97-AF65-F5344CB8AC3E}">
        <p14:creationId xmlns:p14="http://schemas.microsoft.com/office/powerpoint/2010/main" val="63947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3</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457200" y="228600"/>
            <a:ext cx="7162800" cy="685800"/>
          </a:xfrm>
        </p:spPr>
        <p:txBody>
          <a:bodyPr/>
          <a:lstStyle/>
          <a:p>
            <a:pPr marL="400050" indent="-400050">
              <a:buFont typeface="+mj-lt"/>
              <a:buAutoNum type="romanUcPeriod"/>
            </a:pPr>
            <a:r>
              <a:rPr lang="en-US" sz="2000" b="1" dirty="0">
                <a:latin typeface="+mj-lt"/>
                <a:ea typeface="Calibri" panose="020F0502020204030204" pitchFamily="34" charset="0"/>
                <a:cs typeface="Arial" panose="020B0604020202020204" pitchFamily="34" charset="0"/>
              </a:rPr>
              <a:t>A Contractor’s Duty To Be Affirmative Beyond the Mere Non-Discrimination Command of Title VII</a:t>
            </a:r>
            <a:r>
              <a:rPr lang="en-US" sz="2000" b="1" dirty="0">
                <a:latin typeface="+mj-lt"/>
                <a:cs typeface="Arial" panose="020B0604020202020204" pitchFamily="34" charset="0"/>
              </a:rPr>
              <a:t> </a:t>
            </a:r>
            <a:endParaRPr lang="en-US" sz="2000" b="1" dirty="0">
              <a:latin typeface="+mj-lt"/>
            </a:endParaRPr>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457200" y="1291828"/>
            <a:ext cx="7696200" cy="3394472"/>
          </a:xfrm>
        </p:spPr>
        <p:txBody>
          <a:bodyPr/>
          <a:lstStyle/>
          <a:p>
            <a:pPr marL="365760" lvl="1" indent="0">
              <a:buNone/>
            </a:pPr>
            <a:r>
              <a:rPr lang="en-US" sz="1800" dirty="0"/>
              <a:t>What is the purpose of your Affirmative Action Plan for Minorities/Women?</a:t>
            </a:r>
          </a:p>
          <a:p>
            <a:pPr marL="365760" lvl="1" indent="0">
              <a:buNone/>
            </a:pPr>
            <a:endParaRPr lang="en-US" sz="1800" dirty="0"/>
          </a:p>
          <a:p>
            <a:pPr marL="365760" lvl="1" indent="0">
              <a:buNone/>
            </a:pPr>
            <a:r>
              <a:rPr lang="en-US" sz="1800" dirty="0"/>
              <a:t>OFCCP’s Rules charge contractors to “ensure” non-discrimination (i.e., this imposes an affirmative duty to act as a “guarantor” – not just react to complaints), and to do so by being a “Scout” and an investigator</a:t>
            </a:r>
          </a:p>
          <a:p>
            <a:pPr marL="685800" lvl="2" indent="0">
              <a:buClrTx/>
              <a:buSzPct val="100000"/>
              <a:buNone/>
            </a:pPr>
            <a:endParaRPr lang="en-US" dirty="0"/>
          </a:p>
        </p:txBody>
      </p:sp>
    </p:spTree>
    <p:extLst>
      <p:ext uri="{BB962C8B-B14F-4D97-AF65-F5344CB8AC3E}">
        <p14:creationId xmlns:p14="http://schemas.microsoft.com/office/powerpoint/2010/main" val="2096565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30</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0" y="-22860"/>
            <a:ext cx="7372350" cy="685800"/>
          </a:xfrm>
        </p:spPr>
        <p:txBody>
          <a:bodyPr/>
          <a:lstStyle/>
          <a:p>
            <a:r>
              <a:rPr lang="en-US" sz="2000" b="1" dirty="0">
                <a:effectLst/>
                <a:latin typeface="+mj-lt"/>
                <a:ea typeface="Calibri" panose="020F0502020204030204" pitchFamily="34" charset="0"/>
                <a:cs typeface="Times New Roman" panose="02020603050405020304" pitchFamily="18" charset="0"/>
              </a:rPr>
              <a:t>III. YOUR PV And IWD AAPs Require </a:t>
            </a:r>
            <a:r>
              <a:rPr lang="en-US" sz="2000" b="1" dirty="0">
                <a:latin typeface="+mj-lt"/>
              </a:rPr>
              <a:t>D&amp;I Efforts </a:t>
            </a:r>
            <a:r>
              <a:rPr lang="en-US" sz="1600" b="1" dirty="0">
                <a:latin typeface="+mj-lt"/>
              </a:rPr>
              <a:t>(con’t)</a:t>
            </a:r>
            <a:r>
              <a:rPr lang="en-US" sz="1600" b="1" dirty="0">
                <a:effectLst/>
                <a:latin typeface="+mj-lt"/>
                <a:ea typeface="Calibri" panose="020F0502020204030204" pitchFamily="34" charset="0"/>
                <a:cs typeface="Times New Roman" panose="02020603050405020304" pitchFamily="18" charset="0"/>
              </a:rPr>
              <a:t> </a:t>
            </a:r>
            <a:endParaRPr lang="en-US" sz="2000" dirty="0">
              <a:latin typeface="+mj-lt"/>
            </a:endParaRPr>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457200" y="1123950"/>
            <a:ext cx="7372350" cy="3394472"/>
          </a:xfrm>
        </p:spPr>
        <p:txBody>
          <a:bodyPr/>
          <a:lstStyle/>
          <a:p>
            <a:pPr marL="548640" lvl="2" indent="0">
              <a:buClrTx/>
              <a:buSzPct val="100000"/>
              <a:buNone/>
            </a:pPr>
            <a:r>
              <a:rPr lang="en-US" dirty="0"/>
              <a:t>	</a:t>
            </a:r>
          </a:p>
          <a:p>
            <a:pPr marL="0" indent="0">
              <a:buNone/>
            </a:pPr>
            <a:endParaRPr lang="en-US" dirty="0"/>
          </a:p>
        </p:txBody>
      </p:sp>
      <p:sp>
        <p:nvSpPr>
          <p:cNvPr id="6" name="TextBox 5">
            <a:extLst>
              <a:ext uri="{FF2B5EF4-FFF2-40B4-BE49-F238E27FC236}">
                <a16:creationId xmlns:a16="http://schemas.microsoft.com/office/drawing/2014/main" id="{571E8DF5-D58A-4278-9BF3-751A35209EFE}"/>
              </a:ext>
            </a:extLst>
          </p:cNvPr>
          <p:cNvSpPr txBox="1"/>
          <p:nvPr/>
        </p:nvSpPr>
        <p:spPr>
          <a:xfrm>
            <a:off x="152400" y="644128"/>
            <a:ext cx="8229600" cy="4154984"/>
          </a:xfrm>
          <a:prstGeom prst="rect">
            <a:avLst/>
          </a:prstGeom>
          <a:noFill/>
        </p:spPr>
        <p:txBody>
          <a:bodyPr wrap="square">
            <a:spAutoFit/>
          </a:bodyPr>
          <a:lstStyle/>
          <a:p>
            <a:pPr marL="228600" indent="-228600">
              <a:buFont typeface="+mj-lt"/>
              <a:buAutoNum type="alphaUcPeriod" startAt="2"/>
            </a:pPr>
            <a:r>
              <a:rPr lang="en-US" sz="1500" b="1" dirty="0">
                <a:effectLst/>
                <a:latin typeface="+mn-lt"/>
                <a:ea typeface="Calibri" panose="020F0502020204030204" pitchFamily="34" charset="0"/>
                <a:cs typeface="Times New Roman" panose="02020603050405020304" pitchFamily="18" charset="0"/>
              </a:rPr>
              <a:t>The Contractor’s Duty to Act as a “Scout” of Protected Veterans’ Rights (con’t)</a:t>
            </a:r>
          </a:p>
          <a:p>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500" dirty="0">
                <a:latin typeface="+mn-lt"/>
              </a:rPr>
              <a:t>“</a:t>
            </a:r>
            <a:r>
              <a:rPr lang="en-US" sz="1500" b="1" dirty="0">
                <a:latin typeface="+mn-lt"/>
              </a:rPr>
              <a:t>41 CFR Section 60-300.44 (f)(3)</a:t>
            </a:r>
            <a:r>
              <a:rPr lang="en-US" sz="1500" dirty="0">
                <a:latin typeface="+mn-lt"/>
              </a:rPr>
              <a:t> </a:t>
            </a:r>
            <a:r>
              <a:rPr lang="en-US" sz="1500" b="1" dirty="0">
                <a:latin typeface="+mn-lt"/>
              </a:rPr>
              <a:t>Assessment of external outreach and recruitment efforts. The contractor shall, on an annual basis, review the outreach and recruitment efforts it has taken over the previous twelve months to evaluate their effectiveness in identifying and recruiting qualified protected veterans. </a:t>
            </a:r>
            <a:r>
              <a:rPr lang="en-US" sz="1500" dirty="0">
                <a:latin typeface="+mn-lt"/>
              </a:rPr>
              <a:t>The contractor shall document each evaluation, including at a minimum the criteria it used to evaluate the effectiveness of each effort and the contractor's conclusion as to whether each effort was effective. Among these criteria shall be the data collected pursuant to paragraph (k) of this section for the current year and the two most recent previous years. The contractor's conclusion as to the effectiveness of its outreach efforts must be reasonable as determined by OFCCP in light of these regulations. </a:t>
            </a:r>
            <a:r>
              <a:rPr lang="en-US" sz="1500" b="1" dirty="0">
                <a:latin typeface="+mn-lt"/>
              </a:rPr>
              <a:t>If the contractor concludes the totality of its efforts were not effective in identifying and recruiting qualified protected veterans, it shall identify and implement alternative efforts listed in paragraphs (f)(1) or (f)(2) of this section in order to fulfill its obligations.” </a:t>
            </a:r>
            <a:r>
              <a:rPr lang="en-US" sz="1500" b="1" i="1" dirty="0">
                <a:solidFill>
                  <a:schemeClr val="accent1"/>
                </a:solidFill>
                <a:effectLst/>
                <a:latin typeface="+mn-lt"/>
                <a:ea typeface="Calibri" panose="020F0502020204030204" pitchFamily="34" charset="0"/>
                <a:cs typeface="Times New Roman" panose="02020603050405020304" pitchFamily="18" charset="0"/>
              </a:rPr>
              <a:t>(emphases added) </a:t>
            </a:r>
            <a:endParaRPr lang="en-US" sz="1500" b="1" dirty="0">
              <a:latin typeface="+mn-lt"/>
            </a:endParaRPr>
          </a:p>
          <a:p>
            <a:endParaRPr lang="en-US" sz="1500" dirty="0">
              <a:latin typeface="+mn-lt"/>
            </a:endParaRPr>
          </a:p>
          <a:p>
            <a:r>
              <a:rPr lang="en-US" sz="1200" dirty="0">
                <a:latin typeface="+mj-lt"/>
              </a:rPr>
              <a:t>			*	*	*	*</a:t>
            </a:r>
          </a:p>
        </p:txBody>
      </p:sp>
    </p:spTree>
    <p:extLst>
      <p:ext uri="{BB962C8B-B14F-4D97-AF65-F5344CB8AC3E}">
        <p14:creationId xmlns:p14="http://schemas.microsoft.com/office/powerpoint/2010/main" val="2839445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31</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7620" y="114300"/>
            <a:ext cx="7372350" cy="685800"/>
          </a:xfrm>
        </p:spPr>
        <p:txBody>
          <a:bodyPr/>
          <a:lstStyle/>
          <a:p>
            <a:r>
              <a:rPr lang="en-US" sz="2000" b="1" dirty="0">
                <a:effectLst/>
                <a:latin typeface="+mj-lt"/>
                <a:ea typeface="Calibri" panose="020F0502020204030204" pitchFamily="34" charset="0"/>
                <a:cs typeface="Times New Roman" panose="02020603050405020304" pitchFamily="18" charset="0"/>
              </a:rPr>
              <a:t>III. YOUR PV And IWD AAPs Require </a:t>
            </a:r>
            <a:r>
              <a:rPr lang="en-US" sz="2000" b="1" dirty="0">
                <a:latin typeface="+mj-lt"/>
              </a:rPr>
              <a:t>D&amp;I Efforts </a:t>
            </a:r>
            <a:r>
              <a:rPr lang="en-US" sz="1600" b="1" dirty="0">
                <a:latin typeface="+mj-lt"/>
              </a:rPr>
              <a:t>(con’t)</a:t>
            </a:r>
            <a:r>
              <a:rPr lang="en-US" sz="1600" b="1" dirty="0">
                <a:effectLst/>
                <a:latin typeface="+mj-lt"/>
                <a:ea typeface="Calibri" panose="020F0502020204030204" pitchFamily="34" charset="0"/>
                <a:cs typeface="Times New Roman" panose="02020603050405020304" pitchFamily="18" charset="0"/>
              </a:rPr>
              <a:t> </a:t>
            </a:r>
            <a:endParaRPr lang="en-US" sz="2000" dirty="0">
              <a:latin typeface="+mj-lt"/>
            </a:endParaRPr>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457200" y="1123950"/>
            <a:ext cx="7372350" cy="3394472"/>
          </a:xfrm>
        </p:spPr>
        <p:txBody>
          <a:bodyPr/>
          <a:lstStyle/>
          <a:p>
            <a:pPr marL="548640" lvl="2" indent="0">
              <a:buClrTx/>
              <a:buSzPct val="100000"/>
              <a:buNone/>
            </a:pPr>
            <a:r>
              <a:rPr lang="en-US" dirty="0"/>
              <a:t>	</a:t>
            </a:r>
          </a:p>
          <a:p>
            <a:pPr marL="0" indent="0">
              <a:buNone/>
            </a:pPr>
            <a:endParaRPr lang="en-US" dirty="0"/>
          </a:p>
        </p:txBody>
      </p:sp>
      <p:sp>
        <p:nvSpPr>
          <p:cNvPr id="6" name="TextBox 5">
            <a:extLst>
              <a:ext uri="{FF2B5EF4-FFF2-40B4-BE49-F238E27FC236}">
                <a16:creationId xmlns:a16="http://schemas.microsoft.com/office/drawing/2014/main" id="{571E8DF5-D58A-4278-9BF3-751A35209EFE}"/>
              </a:ext>
            </a:extLst>
          </p:cNvPr>
          <p:cNvSpPr txBox="1"/>
          <p:nvPr/>
        </p:nvSpPr>
        <p:spPr>
          <a:xfrm>
            <a:off x="228600" y="1028387"/>
            <a:ext cx="8229600" cy="3585597"/>
          </a:xfrm>
          <a:prstGeom prst="rect">
            <a:avLst/>
          </a:prstGeom>
          <a:noFill/>
        </p:spPr>
        <p:txBody>
          <a:bodyPr wrap="square">
            <a:spAutoFit/>
          </a:bodyPr>
          <a:lstStyle/>
          <a:p>
            <a:pPr marL="228600" indent="-228600">
              <a:buFont typeface="+mj-lt"/>
              <a:buAutoNum type="alphaUcPeriod" startAt="2"/>
            </a:pPr>
            <a:r>
              <a:rPr lang="en-US" sz="1500" b="1" dirty="0">
                <a:effectLst/>
                <a:latin typeface="+mn-lt"/>
                <a:ea typeface="Calibri" panose="020F0502020204030204" pitchFamily="34" charset="0"/>
                <a:cs typeface="Times New Roman" panose="02020603050405020304" pitchFamily="18" charset="0"/>
              </a:rPr>
              <a:t>The Contractor’s Duty to Act as a “Scout” of Protected Veterans’ Rights (con’t)</a:t>
            </a:r>
          </a:p>
          <a:p>
            <a:endParaRPr lang="en-US" sz="1400" b="1" dirty="0">
              <a:effectLst/>
              <a:latin typeface="+mn-lt"/>
              <a:ea typeface="Calibri" panose="020F0502020204030204" pitchFamily="34" charset="0"/>
              <a:cs typeface="Times New Roman" panose="02020603050405020304" pitchFamily="18" charset="0"/>
            </a:endParaRPr>
          </a:p>
          <a:p>
            <a:r>
              <a:rPr lang="en-US" sz="1500" b="1" dirty="0">
                <a:latin typeface="+mn-lt"/>
              </a:rPr>
              <a:t>“41 CFR Section 60-300.44(h) Audit and reporting system.</a:t>
            </a:r>
          </a:p>
          <a:p>
            <a:endParaRPr lang="en-US" sz="1500" dirty="0">
              <a:latin typeface="+mn-lt"/>
            </a:endParaRPr>
          </a:p>
          <a:p>
            <a:pPr marL="228600" indent="-228600">
              <a:buAutoNum type="arabicParenBoth"/>
            </a:pPr>
            <a:r>
              <a:rPr lang="en-US" sz="1500" b="1" dirty="0">
                <a:latin typeface="+mn-lt"/>
              </a:rPr>
              <a:t>The contractor shall design and implement an audit and reporting system that will</a:t>
            </a:r>
            <a:r>
              <a:rPr lang="en-US" sz="1500" dirty="0">
                <a:latin typeface="+mn-lt"/>
              </a:rPr>
              <a:t>:</a:t>
            </a:r>
          </a:p>
          <a:p>
            <a:endParaRPr lang="en-US" sz="1500" dirty="0">
              <a:latin typeface="+mn-lt"/>
            </a:endParaRPr>
          </a:p>
          <a:p>
            <a:pPr>
              <a:spcAft>
                <a:spcPts val="600"/>
              </a:spcAft>
            </a:pPr>
            <a:r>
              <a:rPr lang="en-US" sz="1500" dirty="0">
                <a:latin typeface="+mn-lt"/>
              </a:rPr>
              <a:t>(</a:t>
            </a:r>
            <a:r>
              <a:rPr lang="en-US" sz="1500" dirty="0" err="1">
                <a:latin typeface="+mn-lt"/>
              </a:rPr>
              <a:t>i</a:t>
            </a:r>
            <a:r>
              <a:rPr lang="en-US" sz="1500" dirty="0">
                <a:latin typeface="+mn-lt"/>
              </a:rPr>
              <a:t>) Measure the effectiveness of the contractor's affirmative action program;</a:t>
            </a:r>
          </a:p>
          <a:p>
            <a:pPr>
              <a:spcAft>
                <a:spcPts val="600"/>
              </a:spcAft>
            </a:pPr>
            <a:r>
              <a:rPr lang="en-US" sz="1500" dirty="0">
                <a:latin typeface="+mn-lt"/>
              </a:rPr>
              <a:t>(ii</a:t>
            </a:r>
            <a:r>
              <a:rPr lang="en-US" sz="1500" b="1" dirty="0">
                <a:latin typeface="+mn-lt"/>
              </a:rPr>
              <a:t>) Indicate any need for remedial action;</a:t>
            </a:r>
            <a:r>
              <a:rPr lang="en-US" sz="1500" b="1" i="1" dirty="0">
                <a:solidFill>
                  <a:schemeClr val="accent1"/>
                </a:solidFill>
                <a:effectLst/>
                <a:latin typeface="+mn-lt"/>
                <a:ea typeface="Calibri" panose="020F0502020204030204" pitchFamily="34" charset="0"/>
                <a:cs typeface="Times New Roman" panose="02020603050405020304" pitchFamily="18" charset="0"/>
              </a:rPr>
              <a:t> (emphases added) </a:t>
            </a:r>
            <a:endParaRPr lang="en-US" sz="1500" b="1" dirty="0">
              <a:latin typeface="+mn-lt"/>
            </a:endParaRPr>
          </a:p>
          <a:p>
            <a:pPr>
              <a:spcAft>
                <a:spcPts val="600"/>
              </a:spcAft>
            </a:pPr>
            <a:r>
              <a:rPr lang="en-US" sz="1500" dirty="0">
                <a:latin typeface="+mn-lt"/>
              </a:rPr>
              <a:t>(iii) Determine the degree to which the contractor's objectives have been attained;</a:t>
            </a:r>
          </a:p>
          <a:p>
            <a:pPr>
              <a:spcAft>
                <a:spcPts val="600"/>
              </a:spcAft>
            </a:pPr>
            <a:r>
              <a:rPr lang="en-US" sz="1500" dirty="0">
                <a:latin typeface="+mn-lt"/>
              </a:rPr>
              <a:t>(iv) Determine whether known protected veterans have had the opportunity to participate in all company sponsored educational, training, recreational and social activities;</a:t>
            </a:r>
          </a:p>
          <a:p>
            <a:endParaRPr lang="en-US" sz="1400" dirty="0">
              <a:latin typeface="+mn-lt"/>
            </a:endParaRPr>
          </a:p>
          <a:p>
            <a:r>
              <a:rPr lang="en-US" sz="1400" dirty="0">
                <a:latin typeface="+mn-lt"/>
              </a:rPr>
              <a:t>		</a:t>
            </a:r>
          </a:p>
        </p:txBody>
      </p:sp>
    </p:spTree>
    <p:extLst>
      <p:ext uri="{BB962C8B-B14F-4D97-AF65-F5344CB8AC3E}">
        <p14:creationId xmlns:p14="http://schemas.microsoft.com/office/powerpoint/2010/main" val="327419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32</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76200" y="133350"/>
            <a:ext cx="7372350" cy="685800"/>
          </a:xfrm>
        </p:spPr>
        <p:txBody>
          <a:bodyPr/>
          <a:lstStyle/>
          <a:p>
            <a:r>
              <a:rPr lang="en-US" sz="2000" b="1" dirty="0">
                <a:effectLst/>
                <a:latin typeface="+mj-lt"/>
                <a:ea typeface="Calibri" panose="020F0502020204030204" pitchFamily="34" charset="0"/>
                <a:cs typeface="Times New Roman" panose="02020603050405020304" pitchFamily="18" charset="0"/>
              </a:rPr>
              <a:t>III. YOUR PV And IWD AAPs Require </a:t>
            </a:r>
            <a:r>
              <a:rPr lang="en-US" sz="2000" b="1" dirty="0">
                <a:latin typeface="+mj-lt"/>
              </a:rPr>
              <a:t>D&amp;I Efforts </a:t>
            </a:r>
            <a:r>
              <a:rPr lang="en-US" sz="1600" b="1" dirty="0">
                <a:latin typeface="+mj-lt"/>
              </a:rPr>
              <a:t>(con’t)</a:t>
            </a:r>
            <a:r>
              <a:rPr lang="en-US" sz="1600" b="1" dirty="0">
                <a:effectLst/>
                <a:latin typeface="+mj-lt"/>
                <a:ea typeface="Calibri" panose="020F0502020204030204" pitchFamily="34" charset="0"/>
                <a:cs typeface="Times New Roman" panose="02020603050405020304" pitchFamily="18" charset="0"/>
              </a:rPr>
              <a:t> </a:t>
            </a:r>
            <a:endParaRPr lang="en-US" sz="2000" dirty="0">
              <a:latin typeface="+mj-lt"/>
            </a:endParaRPr>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457200" y="1123950"/>
            <a:ext cx="7372350" cy="3394472"/>
          </a:xfrm>
        </p:spPr>
        <p:txBody>
          <a:bodyPr/>
          <a:lstStyle/>
          <a:p>
            <a:pPr marL="548640" lvl="2" indent="0">
              <a:buClrTx/>
              <a:buSzPct val="100000"/>
              <a:buNone/>
            </a:pPr>
            <a:r>
              <a:rPr lang="en-US" dirty="0"/>
              <a:t>	</a:t>
            </a:r>
          </a:p>
          <a:p>
            <a:pPr marL="0" indent="0">
              <a:buNone/>
            </a:pPr>
            <a:endParaRPr lang="en-US" dirty="0"/>
          </a:p>
        </p:txBody>
      </p:sp>
      <p:sp>
        <p:nvSpPr>
          <p:cNvPr id="6" name="TextBox 5">
            <a:extLst>
              <a:ext uri="{FF2B5EF4-FFF2-40B4-BE49-F238E27FC236}">
                <a16:creationId xmlns:a16="http://schemas.microsoft.com/office/drawing/2014/main" id="{571E8DF5-D58A-4278-9BF3-751A35209EFE}"/>
              </a:ext>
            </a:extLst>
          </p:cNvPr>
          <p:cNvSpPr txBox="1"/>
          <p:nvPr/>
        </p:nvSpPr>
        <p:spPr>
          <a:xfrm>
            <a:off x="304800" y="1123950"/>
            <a:ext cx="8054340" cy="3416320"/>
          </a:xfrm>
          <a:prstGeom prst="rect">
            <a:avLst/>
          </a:prstGeom>
          <a:noFill/>
        </p:spPr>
        <p:txBody>
          <a:bodyPr wrap="square">
            <a:spAutoFit/>
          </a:bodyPr>
          <a:lstStyle/>
          <a:p>
            <a:pPr marL="228600" indent="-228600">
              <a:buFont typeface="+mj-lt"/>
              <a:buAutoNum type="alphaUcPeriod" startAt="2"/>
            </a:pPr>
            <a:r>
              <a:rPr lang="en-US" sz="1500" b="1" dirty="0">
                <a:effectLst/>
                <a:latin typeface="+mn-lt"/>
                <a:ea typeface="Calibri" panose="020F0502020204030204" pitchFamily="34" charset="0"/>
                <a:cs typeface="Times New Roman" panose="02020603050405020304" pitchFamily="18" charset="0"/>
              </a:rPr>
              <a:t>The Contractor’s Duty to Act as a “Scout” of Protected Veterans’ Rights (con’t)</a:t>
            </a:r>
          </a:p>
          <a:p>
            <a:endParaRPr lang="en-US" sz="1200" b="1" dirty="0">
              <a:latin typeface="+mn-lt"/>
            </a:endParaRPr>
          </a:p>
          <a:p>
            <a:r>
              <a:rPr lang="en-US" sz="1500" b="1" dirty="0">
                <a:latin typeface="+mn-lt"/>
              </a:rPr>
              <a:t>41 CFR Section 60-300.44(h) Audit and reporting system (con’t).</a:t>
            </a:r>
          </a:p>
          <a:p>
            <a:endParaRPr lang="en-US" sz="1500" dirty="0">
              <a:latin typeface="+mn-lt"/>
            </a:endParaRPr>
          </a:p>
          <a:p>
            <a:pPr>
              <a:spcAft>
                <a:spcPts val="600"/>
              </a:spcAft>
            </a:pPr>
            <a:r>
              <a:rPr lang="en-US" sz="1500" b="1" dirty="0">
                <a:latin typeface="+mn-lt"/>
              </a:rPr>
              <a:t>“(v) Measure the contractor's compliance with the affirmative action program's specific obligations; and</a:t>
            </a:r>
          </a:p>
          <a:p>
            <a:pPr>
              <a:spcAft>
                <a:spcPts val="600"/>
              </a:spcAft>
            </a:pPr>
            <a:r>
              <a:rPr lang="en-US" sz="1500" dirty="0">
                <a:latin typeface="+mn-lt"/>
              </a:rPr>
              <a:t>(vi) Document the actions taken to comply with the obligations of paragraphs (</a:t>
            </a:r>
            <a:r>
              <a:rPr lang="en-US" sz="1500" dirty="0" err="1">
                <a:latin typeface="+mn-lt"/>
              </a:rPr>
              <a:t>i</a:t>
            </a:r>
            <a:r>
              <a:rPr lang="en-US" sz="1500" dirty="0">
                <a:latin typeface="+mn-lt"/>
              </a:rPr>
              <a:t>) through (v) above, and retain these documents as employment records subject to the recordkeeping requirements of § 60-300.80.</a:t>
            </a:r>
          </a:p>
          <a:p>
            <a:pPr>
              <a:spcAft>
                <a:spcPts val="600"/>
              </a:spcAft>
            </a:pPr>
            <a:r>
              <a:rPr lang="en-US" sz="1500" b="1" dirty="0">
                <a:latin typeface="+mn-lt"/>
              </a:rPr>
              <a:t>(2) Where the affirmative action program is found to be deficient, the contractor shall undertake necessary action to bring the program into compliance.” </a:t>
            </a:r>
            <a:r>
              <a:rPr lang="en-US" sz="1500" b="1" i="1" dirty="0">
                <a:solidFill>
                  <a:schemeClr val="accent1"/>
                </a:solidFill>
                <a:effectLst/>
                <a:latin typeface="+mn-lt"/>
                <a:ea typeface="Calibri" panose="020F0502020204030204" pitchFamily="34" charset="0"/>
                <a:cs typeface="Times New Roman" panose="02020603050405020304" pitchFamily="18" charset="0"/>
              </a:rPr>
              <a:t>(emphases added) </a:t>
            </a:r>
            <a:endParaRPr lang="en-US" sz="1500" b="1" dirty="0">
              <a:latin typeface="+mn-lt"/>
            </a:endParaRPr>
          </a:p>
          <a:p>
            <a:endParaRPr lang="en-US" sz="1200" dirty="0">
              <a:latin typeface="+mn-lt"/>
            </a:endParaRPr>
          </a:p>
          <a:p>
            <a:r>
              <a:rPr lang="en-US" sz="1200" dirty="0">
                <a:latin typeface="+mj-lt"/>
              </a:rPr>
              <a:t>		*	*	*	*</a:t>
            </a:r>
          </a:p>
        </p:txBody>
      </p:sp>
    </p:spTree>
    <p:extLst>
      <p:ext uri="{BB962C8B-B14F-4D97-AF65-F5344CB8AC3E}">
        <p14:creationId xmlns:p14="http://schemas.microsoft.com/office/powerpoint/2010/main" val="3893298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33</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22860" y="-95250"/>
            <a:ext cx="7372350" cy="685800"/>
          </a:xfrm>
        </p:spPr>
        <p:txBody>
          <a:bodyPr/>
          <a:lstStyle/>
          <a:p>
            <a:r>
              <a:rPr lang="en-US" sz="2000" b="1" dirty="0">
                <a:effectLst/>
                <a:latin typeface="+mj-lt"/>
                <a:ea typeface="Calibri" panose="020F0502020204030204" pitchFamily="34" charset="0"/>
                <a:cs typeface="Times New Roman" panose="02020603050405020304" pitchFamily="18" charset="0"/>
              </a:rPr>
              <a:t>III. YOUR PV And IWD AAPs Require </a:t>
            </a:r>
            <a:r>
              <a:rPr lang="en-US" sz="2000" b="1" dirty="0">
                <a:latin typeface="+mj-lt"/>
              </a:rPr>
              <a:t>D&amp;I Efforts </a:t>
            </a:r>
            <a:r>
              <a:rPr lang="en-US" sz="1600" b="1" dirty="0">
                <a:latin typeface="+mj-lt"/>
              </a:rPr>
              <a:t>(con’t)</a:t>
            </a:r>
            <a:r>
              <a:rPr lang="en-US" sz="1600" b="1" dirty="0">
                <a:effectLst/>
                <a:latin typeface="+mj-lt"/>
                <a:ea typeface="Calibri" panose="020F0502020204030204" pitchFamily="34" charset="0"/>
                <a:cs typeface="Times New Roman" panose="02020603050405020304" pitchFamily="18" charset="0"/>
              </a:rPr>
              <a:t> </a:t>
            </a:r>
            <a:endParaRPr lang="en-US" sz="2000" dirty="0">
              <a:latin typeface="+mj-lt"/>
            </a:endParaRPr>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304800" y="548640"/>
            <a:ext cx="8382000" cy="3604022"/>
          </a:xfrm>
        </p:spPr>
        <p:txBody>
          <a:bodyPr/>
          <a:lstStyle/>
          <a:p>
            <a:pPr marL="777240" lvl="2" indent="-228600">
              <a:buClrTx/>
              <a:buSzPct val="100000"/>
              <a:buFont typeface="+mj-lt"/>
              <a:buAutoNum type="alphaUcPeriod" startAt="3"/>
            </a:pPr>
            <a:r>
              <a:rPr lang="en-US" sz="1400" b="1" dirty="0">
                <a:effectLst/>
                <a:latin typeface="+mj-lt"/>
                <a:ea typeface="Calibri" panose="020F0502020204030204" pitchFamily="34" charset="0"/>
                <a:cs typeface="Times New Roman" panose="02020603050405020304" pitchFamily="18" charset="0"/>
              </a:rPr>
              <a:t>The Contractor’s Duty to Act as a “Scout” of the Rights of Individuals with a Disability</a:t>
            </a:r>
          </a:p>
          <a:p>
            <a:pPr marL="548640" lvl="2" indent="0">
              <a:buClrTx/>
              <a:buSzPct val="100000"/>
              <a:buNone/>
            </a:pPr>
            <a:r>
              <a:rPr lang="en-US" sz="1400" b="1" dirty="0">
                <a:latin typeface="+mn-lt"/>
              </a:rPr>
              <a:t>“41 CFR § 60-741.44 Required contents of affirmative action programs [for Individuals with a Disability].</a:t>
            </a:r>
          </a:p>
          <a:p>
            <a:pPr marL="548640" lvl="2" indent="0">
              <a:buClrTx/>
              <a:buSzPct val="100000"/>
              <a:buNone/>
            </a:pPr>
            <a:r>
              <a:rPr lang="en-US" sz="1400" dirty="0">
                <a:latin typeface="+mn-lt"/>
              </a:rPr>
              <a:t>Acceptable affirmative action programs shall contain, but not necessarily be limited to the following elements:</a:t>
            </a:r>
          </a:p>
          <a:p>
            <a:pPr marL="548640" lvl="2" indent="0">
              <a:buClrTx/>
              <a:buSzPct val="100000"/>
              <a:buNone/>
            </a:pPr>
            <a:r>
              <a:rPr lang="en-US" sz="1400" b="1" dirty="0">
                <a:latin typeface="+mn-lt"/>
              </a:rPr>
              <a:t>(a)	Policy statement. The contractor shall include an equal opportunity policy statement in its affirmative action program, </a:t>
            </a:r>
            <a:r>
              <a:rPr lang="en-US" sz="1400" dirty="0">
                <a:latin typeface="+mn-lt"/>
              </a:rPr>
              <a:t>and shall post the policy statement on company bulletin boards. The contractor must ensure that applicants and employees with disabilities are provided the notice in a form that is accessible and understandable to the individual with a disability (e.g., providing Braille or large print versions of the notice, or posting a copy of the notice at a lower height for easy viewing by a person using a wheelchair). </a:t>
            </a:r>
            <a:r>
              <a:rPr lang="en-US" sz="1400" b="1" dirty="0">
                <a:latin typeface="+mn-lt"/>
              </a:rPr>
              <a:t>The policy statement shall </a:t>
            </a:r>
            <a:r>
              <a:rPr lang="en-US" sz="1400" dirty="0">
                <a:latin typeface="+mn-lt"/>
              </a:rPr>
              <a:t>indicate the top United States executive's (such as the Chief Executive Officer or the President of the United States Division of a foreign company) support for the contractor's affirmative action program, </a:t>
            </a:r>
            <a:r>
              <a:rPr lang="en-US" sz="1400" b="1" dirty="0">
                <a:latin typeface="+mn-lt"/>
              </a:rPr>
              <a:t>provide for an audit and reporting system </a:t>
            </a:r>
            <a:r>
              <a:rPr lang="en-US" sz="1400" dirty="0">
                <a:latin typeface="+mn-lt"/>
              </a:rPr>
              <a:t>(see paragraph (h) of this section) and assign overall responsibility for the implementation of affirmative action activities required under this part (see paragraph (</a:t>
            </a:r>
            <a:r>
              <a:rPr lang="en-US" sz="1400" dirty="0" err="1">
                <a:latin typeface="+mn-lt"/>
              </a:rPr>
              <a:t>i</a:t>
            </a:r>
            <a:r>
              <a:rPr lang="en-US" sz="1400" dirty="0">
                <a:latin typeface="+mn-lt"/>
              </a:rPr>
              <a:t>) of this section).  </a:t>
            </a:r>
            <a:r>
              <a:rPr lang="en-US" sz="1400" b="1" i="1" dirty="0">
                <a:solidFill>
                  <a:srgbClr val="FF0000"/>
                </a:solidFill>
                <a:latin typeface="+mn-lt"/>
              </a:rPr>
              <a:t>(continued on next page)</a:t>
            </a:r>
            <a:endParaRPr lang="en-US" b="1" i="1" dirty="0">
              <a:solidFill>
                <a:srgbClr val="FF0000"/>
              </a:solidFill>
            </a:endParaRPr>
          </a:p>
          <a:p>
            <a:pPr marL="548640" lvl="2" indent="0">
              <a:buClrTx/>
              <a:buSzPct val="100000"/>
              <a:buNone/>
            </a:pPr>
            <a:r>
              <a:rPr lang="en-US" dirty="0"/>
              <a:t>			*	*	*	* 	</a:t>
            </a:r>
          </a:p>
          <a:p>
            <a:pPr marL="0" indent="0">
              <a:buNone/>
            </a:pPr>
            <a:endParaRPr lang="en-US" dirty="0"/>
          </a:p>
        </p:txBody>
      </p:sp>
      <p:sp>
        <p:nvSpPr>
          <p:cNvPr id="6" name="TextBox 5">
            <a:extLst>
              <a:ext uri="{FF2B5EF4-FFF2-40B4-BE49-F238E27FC236}">
                <a16:creationId xmlns:a16="http://schemas.microsoft.com/office/drawing/2014/main" id="{571E8DF5-D58A-4278-9BF3-751A35209EFE}"/>
              </a:ext>
            </a:extLst>
          </p:cNvPr>
          <p:cNvSpPr txBox="1"/>
          <p:nvPr/>
        </p:nvSpPr>
        <p:spPr>
          <a:xfrm flipH="1">
            <a:off x="8077200" y="1352550"/>
            <a:ext cx="152400" cy="461665"/>
          </a:xfrm>
          <a:prstGeom prst="rect">
            <a:avLst/>
          </a:prstGeom>
          <a:noFill/>
        </p:spPr>
        <p:txBody>
          <a:bodyPr wrap="square">
            <a:spAutoFit/>
          </a:bodyPr>
          <a:lstStyle/>
          <a:p>
            <a:endParaRPr lang="en-US" sz="1200" dirty="0">
              <a:latin typeface="+mn-lt"/>
            </a:endParaRPr>
          </a:p>
          <a:p>
            <a:endParaRPr lang="en-US" sz="1200" dirty="0">
              <a:latin typeface="+mj-lt"/>
            </a:endParaRPr>
          </a:p>
        </p:txBody>
      </p:sp>
    </p:spTree>
    <p:extLst>
      <p:ext uri="{BB962C8B-B14F-4D97-AF65-F5344CB8AC3E}">
        <p14:creationId xmlns:p14="http://schemas.microsoft.com/office/powerpoint/2010/main" val="1046769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34</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0" y="57150"/>
            <a:ext cx="7372350" cy="685800"/>
          </a:xfrm>
        </p:spPr>
        <p:txBody>
          <a:bodyPr/>
          <a:lstStyle/>
          <a:p>
            <a:r>
              <a:rPr lang="en-US" sz="2000" b="1" dirty="0">
                <a:effectLst/>
                <a:latin typeface="+mj-lt"/>
                <a:ea typeface="Calibri" panose="020F0502020204030204" pitchFamily="34" charset="0"/>
                <a:cs typeface="Times New Roman" panose="02020603050405020304" pitchFamily="18" charset="0"/>
              </a:rPr>
              <a:t>III. YOUR PV And IWD AAPs Require </a:t>
            </a:r>
            <a:r>
              <a:rPr lang="en-US" sz="2000" b="1" dirty="0">
                <a:latin typeface="+mj-lt"/>
              </a:rPr>
              <a:t>D&amp;I Efforts </a:t>
            </a:r>
            <a:r>
              <a:rPr lang="en-US" sz="1600" b="1" dirty="0">
                <a:latin typeface="+mj-lt"/>
              </a:rPr>
              <a:t>(con’t)</a:t>
            </a:r>
            <a:r>
              <a:rPr lang="en-US" sz="1600" b="1" dirty="0">
                <a:effectLst/>
                <a:latin typeface="+mj-lt"/>
                <a:ea typeface="Calibri" panose="020F0502020204030204" pitchFamily="34" charset="0"/>
                <a:cs typeface="Times New Roman" panose="02020603050405020304" pitchFamily="18" charset="0"/>
              </a:rPr>
              <a:t> </a:t>
            </a:r>
            <a:endParaRPr lang="en-US" sz="2000" dirty="0">
              <a:latin typeface="+mj-lt"/>
            </a:endParaRPr>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449580" y="895350"/>
            <a:ext cx="8686800" cy="3604022"/>
          </a:xfrm>
        </p:spPr>
        <p:txBody>
          <a:bodyPr/>
          <a:lstStyle/>
          <a:p>
            <a:pPr marL="777240" lvl="2" indent="-228600">
              <a:buClrTx/>
              <a:buSzPct val="100000"/>
              <a:buFont typeface="+mj-lt"/>
              <a:buAutoNum type="alphaUcPeriod" startAt="3"/>
            </a:pPr>
            <a:r>
              <a:rPr lang="en-US" sz="1600" b="1" dirty="0">
                <a:effectLst/>
                <a:latin typeface="+mn-lt"/>
                <a:ea typeface="Calibri" panose="020F0502020204030204" pitchFamily="34" charset="0"/>
                <a:cs typeface="Times New Roman" panose="02020603050405020304" pitchFamily="18" charset="0"/>
              </a:rPr>
              <a:t>The Contractor’s Duty to Act as a “Scout” of the Rights of IWDs (</a:t>
            </a:r>
            <a:r>
              <a:rPr lang="en-US" sz="1600" b="1" dirty="0" err="1">
                <a:effectLst/>
                <a:latin typeface="+mn-lt"/>
                <a:ea typeface="Calibri" panose="020F0502020204030204" pitchFamily="34" charset="0"/>
                <a:cs typeface="Times New Roman" panose="02020603050405020304" pitchFamily="18" charset="0"/>
              </a:rPr>
              <a:t>con’t</a:t>
            </a:r>
            <a:r>
              <a:rPr lang="en-US" sz="1600" b="1" dirty="0">
                <a:effectLst/>
                <a:latin typeface="+mn-lt"/>
                <a:ea typeface="Calibri" panose="020F0502020204030204" pitchFamily="34" charset="0"/>
                <a:cs typeface="Times New Roman" panose="02020603050405020304" pitchFamily="18" charset="0"/>
              </a:rPr>
              <a:t>)</a:t>
            </a:r>
          </a:p>
          <a:p>
            <a:pPr marL="548640" lvl="2" indent="0">
              <a:buClrTx/>
              <a:buSzPct val="100000"/>
              <a:buNone/>
            </a:pPr>
            <a:r>
              <a:rPr lang="en-US" b="1" dirty="0">
                <a:latin typeface="+mn-lt"/>
              </a:rPr>
              <a:t>“41 CFR § 60-741.44 Required contents of affirmative action programs [for Individuals with a Disability].</a:t>
            </a:r>
          </a:p>
          <a:p>
            <a:pPr marL="548640" lvl="2" indent="0">
              <a:buClrTx/>
              <a:buSzPct val="100000"/>
              <a:buNone/>
            </a:pPr>
            <a:r>
              <a:rPr lang="en-US" dirty="0">
                <a:latin typeface="+mn-lt"/>
              </a:rPr>
              <a:t>Acceptable affirmative action programs shall contain, but not necessarily be limited to the following elements:</a:t>
            </a:r>
          </a:p>
          <a:p>
            <a:pPr marL="548640" lvl="2" indent="0">
              <a:buClrTx/>
              <a:buSzPct val="100000"/>
              <a:buNone/>
            </a:pPr>
            <a:r>
              <a:rPr lang="en-US" b="1" dirty="0">
                <a:latin typeface="+mn-lt"/>
              </a:rPr>
              <a:t>(a)	Policy statement (</a:t>
            </a:r>
            <a:r>
              <a:rPr lang="en-US" b="1" dirty="0" err="1">
                <a:latin typeface="+mn-lt"/>
              </a:rPr>
              <a:t>con’t</a:t>
            </a:r>
            <a:r>
              <a:rPr lang="en-US" b="1" dirty="0">
                <a:latin typeface="+mn-lt"/>
              </a:rPr>
              <a:t>). </a:t>
            </a:r>
            <a:r>
              <a:rPr lang="en-US" dirty="0">
                <a:latin typeface="+mn-lt"/>
              </a:rPr>
              <a:t>Additionally, </a:t>
            </a:r>
            <a:r>
              <a:rPr lang="en-US" b="1" dirty="0">
                <a:latin typeface="+mn-lt"/>
              </a:rPr>
              <a:t>the policy shall state, among other things that the contractor will: recruit, hire, train, and promote persons in all job titles, and ensure that all other personnel actions are administered without regard to disability; and ensure that all employment decisions are based only on valid job requirements.” </a:t>
            </a:r>
            <a:r>
              <a:rPr lang="en-US" b="1" i="1" dirty="0">
                <a:solidFill>
                  <a:schemeClr val="accent1"/>
                </a:solidFill>
                <a:effectLst/>
                <a:latin typeface="+mn-lt"/>
                <a:ea typeface="Calibri" panose="020F0502020204030204" pitchFamily="34" charset="0"/>
                <a:cs typeface="Times New Roman" panose="02020603050405020304" pitchFamily="18" charset="0"/>
              </a:rPr>
              <a:t>(emphases added) </a:t>
            </a:r>
            <a:endParaRPr lang="en-US" dirty="0">
              <a:latin typeface="+mn-lt"/>
            </a:endParaRPr>
          </a:p>
          <a:p>
            <a:pPr marL="548640" lvl="2" indent="0">
              <a:buClrTx/>
              <a:buSzPct val="100000"/>
              <a:buNone/>
            </a:pPr>
            <a:endParaRPr lang="en-US" dirty="0"/>
          </a:p>
          <a:p>
            <a:pPr marL="548640" lvl="2" indent="0">
              <a:buClrTx/>
              <a:buSzPct val="100000"/>
              <a:buNone/>
            </a:pPr>
            <a:r>
              <a:rPr lang="en-US" dirty="0"/>
              <a:t>			*	*	*	* 	</a:t>
            </a:r>
          </a:p>
          <a:p>
            <a:pPr marL="0" indent="0">
              <a:buNone/>
            </a:pPr>
            <a:endParaRPr lang="en-US" dirty="0"/>
          </a:p>
        </p:txBody>
      </p:sp>
      <p:sp>
        <p:nvSpPr>
          <p:cNvPr id="6" name="TextBox 5">
            <a:extLst>
              <a:ext uri="{FF2B5EF4-FFF2-40B4-BE49-F238E27FC236}">
                <a16:creationId xmlns:a16="http://schemas.microsoft.com/office/drawing/2014/main" id="{571E8DF5-D58A-4278-9BF3-751A35209EFE}"/>
              </a:ext>
            </a:extLst>
          </p:cNvPr>
          <p:cNvSpPr txBox="1"/>
          <p:nvPr/>
        </p:nvSpPr>
        <p:spPr>
          <a:xfrm flipH="1">
            <a:off x="8077200" y="1352550"/>
            <a:ext cx="152400" cy="461665"/>
          </a:xfrm>
          <a:prstGeom prst="rect">
            <a:avLst/>
          </a:prstGeom>
          <a:noFill/>
        </p:spPr>
        <p:txBody>
          <a:bodyPr wrap="square">
            <a:spAutoFit/>
          </a:bodyPr>
          <a:lstStyle/>
          <a:p>
            <a:endParaRPr lang="en-US" sz="1200" dirty="0">
              <a:latin typeface="+mn-lt"/>
            </a:endParaRPr>
          </a:p>
          <a:p>
            <a:endParaRPr lang="en-US" sz="1200" dirty="0">
              <a:latin typeface="+mj-lt"/>
            </a:endParaRPr>
          </a:p>
        </p:txBody>
      </p:sp>
    </p:spTree>
    <p:extLst>
      <p:ext uri="{BB962C8B-B14F-4D97-AF65-F5344CB8AC3E}">
        <p14:creationId xmlns:p14="http://schemas.microsoft.com/office/powerpoint/2010/main" val="2026516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35</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152400" y="133350"/>
            <a:ext cx="7372350" cy="685800"/>
          </a:xfrm>
        </p:spPr>
        <p:txBody>
          <a:bodyPr/>
          <a:lstStyle/>
          <a:p>
            <a:r>
              <a:rPr lang="en-US" sz="2000" b="1" dirty="0">
                <a:effectLst/>
                <a:latin typeface="+mj-lt"/>
                <a:ea typeface="Calibri" panose="020F0502020204030204" pitchFamily="34" charset="0"/>
                <a:cs typeface="Times New Roman" panose="02020603050405020304" pitchFamily="18" charset="0"/>
              </a:rPr>
              <a:t>III. YOUR PV And IWD AAPs Require </a:t>
            </a:r>
            <a:r>
              <a:rPr lang="en-US" sz="2000" b="1" dirty="0">
                <a:latin typeface="+mj-lt"/>
              </a:rPr>
              <a:t>D&amp;I Efforts </a:t>
            </a:r>
            <a:r>
              <a:rPr lang="en-US" sz="1600" b="1" dirty="0">
                <a:latin typeface="+mj-lt"/>
              </a:rPr>
              <a:t>(con’t)</a:t>
            </a:r>
            <a:r>
              <a:rPr lang="en-US" sz="1600" b="1" dirty="0">
                <a:effectLst/>
                <a:latin typeface="+mj-lt"/>
                <a:ea typeface="Calibri" panose="020F0502020204030204" pitchFamily="34" charset="0"/>
                <a:cs typeface="Times New Roman" panose="02020603050405020304" pitchFamily="18" charset="0"/>
              </a:rPr>
              <a:t> </a:t>
            </a:r>
            <a:endParaRPr lang="en-US" sz="2000" dirty="0">
              <a:latin typeface="+mj-lt"/>
            </a:endParaRPr>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0" y="912614"/>
            <a:ext cx="8305800" cy="3318272"/>
          </a:xfrm>
        </p:spPr>
        <p:txBody>
          <a:bodyPr/>
          <a:lstStyle/>
          <a:p>
            <a:pPr marL="502920" lvl="2" indent="-228600">
              <a:buClrTx/>
              <a:buSzPct val="100000"/>
              <a:buFont typeface="+mj-lt"/>
              <a:buAutoNum type="alphaUcPeriod" startAt="3"/>
            </a:pPr>
            <a:r>
              <a:rPr lang="en-US" sz="1600" b="1" dirty="0">
                <a:effectLst/>
                <a:latin typeface="+mj-lt"/>
                <a:ea typeface="Calibri" panose="020F0502020204030204" pitchFamily="34" charset="0"/>
                <a:cs typeface="Times New Roman" panose="02020603050405020304" pitchFamily="18" charset="0"/>
              </a:rPr>
              <a:t>The Contractor’s Duty to Act as a “Scout” of the Rights of IWDs (con’t)</a:t>
            </a:r>
          </a:p>
          <a:p>
            <a:pPr marL="274320" lvl="2" indent="0">
              <a:buClrTx/>
              <a:buSzPct val="100000"/>
              <a:buNone/>
            </a:pPr>
            <a:r>
              <a:rPr lang="en-US" b="1" dirty="0">
                <a:latin typeface="+mn-lt"/>
              </a:rPr>
              <a:t>“41 CFR Section 741.44 (f) External dissemination of policy, outreach, and positive recruitment [for Individuals with a Disability]-</a:t>
            </a:r>
          </a:p>
          <a:p>
            <a:pPr marL="548640" lvl="2" indent="0">
              <a:buClrTx/>
              <a:buSzPct val="100000"/>
              <a:buNone/>
            </a:pPr>
            <a:r>
              <a:rPr lang="en-US" b="1" dirty="0">
                <a:latin typeface="+mn-lt"/>
              </a:rPr>
              <a:t>(1) Required outreach efforts.</a:t>
            </a:r>
          </a:p>
          <a:p>
            <a:pPr marL="548640" lvl="2" indent="0">
              <a:buClrTx/>
              <a:buSzPct val="100000"/>
              <a:buNone/>
            </a:pPr>
            <a:r>
              <a:rPr lang="en-US" b="1" dirty="0">
                <a:latin typeface="+mn-lt"/>
              </a:rPr>
              <a:t>(</a:t>
            </a:r>
            <a:r>
              <a:rPr lang="en-US" b="1" dirty="0" err="1">
                <a:latin typeface="+mn-lt"/>
              </a:rPr>
              <a:t>i</a:t>
            </a:r>
            <a:r>
              <a:rPr lang="en-US" b="1" dirty="0">
                <a:latin typeface="+mn-lt"/>
              </a:rPr>
              <a:t>) The contractor shall undertake appropriate outreach and positive recruitment activities such as those listed in paragraph (f)(2) of this section that are reasonably designed to effectively recruit qualified individuals with disabilities. </a:t>
            </a:r>
            <a:r>
              <a:rPr lang="en-US" b="1" i="1" dirty="0">
                <a:solidFill>
                  <a:schemeClr val="accent1"/>
                </a:solidFill>
                <a:effectLst/>
                <a:latin typeface="+mn-lt"/>
                <a:ea typeface="Calibri" panose="020F0502020204030204" pitchFamily="34" charset="0"/>
                <a:cs typeface="Times New Roman" panose="02020603050405020304" pitchFamily="18" charset="0"/>
              </a:rPr>
              <a:t>(emphases added) </a:t>
            </a:r>
            <a:r>
              <a:rPr lang="en-US" dirty="0">
                <a:latin typeface="+mn-lt"/>
              </a:rPr>
              <a:t>It is not contemplated that the contractor will necessarily undertake all the activities listed in paragraph (f)(2) of this section or that its activities will be limited to those listed. The scope of the contractor's efforts shall depend upon all the circumstances, including the contractor's size and resources and the extent to which existing employment practices are adequate.”</a:t>
            </a:r>
          </a:p>
        </p:txBody>
      </p:sp>
      <p:sp>
        <p:nvSpPr>
          <p:cNvPr id="6" name="TextBox 5">
            <a:extLst>
              <a:ext uri="{FF2B5EF4-FFF2-40B4-BE49-F238E27FC236}">
                <a16:creationId xmlns:a16="http://schemas.microsoft.com/office/drawing/2014/main" id="{571E8DF5-D58A-4278-9BF3-751A35209EFE}"/>
              </a:ext>
            </a:extLst>
          </p:cNvPr>
          <p:cNvSpPr txBox="1"/>
          <p:nvPr/>
        </p:nvSpPr>
        <p:spPr>
          <a:xfrm flipH="1">
            <a:off x="8077200" y="1352550"/>
            <a:ext cx="152400" cy="461665"/>
          </a:xfrm>
          <a:prstGeom prst="rect">
            <a:avLst/>
          </a:prstGeom>
          <a:noFill/>
        </p:spPr>
        <p:txBody>
          <a:bodyPr wrap="square">
            <a:spAutoFit/>
          </a:bodyPr>
          <a:lstStyle/>
          <a:p>
            <a:endParaRPr lang="en-US" sz="1200" dirty="0">
              <a:latin typeface="+mn-lt"/>
            </a:endParaRPr>
          </a:p>
          <a:p>
            <a:endParaRPr lang="en-US" sz="1200" dirty="0">
              <a:latin typeface="+mj-lt"/>
            </a:endParaRPr>
          </a:p>
        </p:txBody>
      </p:sp>
    </p:spTree>
    <p:extLst>
      <p:ext uri="{BB962C8B-B14F-4D97-AF65-F5344CB8AC3E}">
        <p14:creationId xmlns:p14="http://schemas.microsoft.com/office/powerpoint/2010/main" val="41840875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36</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38100" y="0"/>
            <a:ext cx="7372350" cy="685800"/>
          </a:xfrm>
        </p:spPr>
        <p:txBody>
          <a:bodyPr/>
          <a:lstStyle/>
          <a:p>
            <a:r>
              <a:rPr lang="en-US" sz="2000" b="1" dirty="0">
                <a:effectLst/>
                <a:latin typeface="+mj-lt"/>
                <a:ea typeface="Calibri" panose="020F0502020204030204" pitchFamily="34" charset="0"/>
                <a:cs typeface="Times New Roman" panose="02020603050405020304" pitchFamily="18" charset="0"/>
              </a:rPr>
              <a:t>III. YOUR PV And IWD AAPs Require </a:t>
            </a:r>
            <a:r>
              <a:rPr lang="en-US" sz="2000" b="1" dirty="0">
                <a:latin typeface="+mj-lt"/>
              </a:rPr>
              <a:t>D&amp;I Efforts </a:t>
            </a:r>
            <a:r>
              <a:rPr lang="en-US" sz="1600" b="1" dirty="0">
                <a:latin typeface="+mj-lt"/>
              </a:rPr>
              <a:t>(con’t)</a:t>
            </a:r>
            <a:r>
              <a:rPr lang="en-US" sz="1600" b="1" dirty="0">
                <a:effectLst/>
                <a:latin typeface="+mj-lt"/>
                <a:ea typeface="Calibri" panose="020F0502020204030204" pitchFamily="34" charset="0"/>
                <a:cs typeface="Times New Roman" panose="02020603050405020304" pitchFamily="18" charset="0"/>
              </a:rPr>
              <a:t> </a:t>
            </a:r>
            <a:endParaRPr lang="en-US" sz="2000" dirty="0">
              <a:latin typeface="+mj-lt"/>
            </a:endParaRPr>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76200" y="685800"/>
            <a:ext cx="8305800" cy="3318272"/>
          </a:xfrm>
        </p:spPr>
        <p:txBody>
          <a:bodyPr/>
          <a:lstStyle/>
          <a:p>
            <a:pPr marL="502920" lvl="2" indent="-228600">
              <a:buClrTx/>
              <a:buSzPct val="100000"/>
              <a:buFont typeface="+mj-lt"/>
              <a:buAutoNum type="alphaUcPeriod" startAt="3"/>
            </a:pPr>
            <a:r>
              <a:rPr lang="en-US" b="1" dirty="0">
                <a:effectLst/>
                <a:latin typeface="+mj-lt"/>
                <a:ea typeface="Calibri" panose="020F0502020204030204" pitchFamily="34" charset="0"/>
                <a:cs typeface="Times New Roman" panose="02020603050405020304" pitchFamily="18" charset="0"/>
              </a:rPr>
              <a:t>The Contractor’s Duty to Act as a “Scout” of the Rights of IWDs (con’t)</a:t>
            </a:r>
          </a:p>
          <a:p>
            <a:pPr marL="274320" lvl="2" indent="0">
              <a:buClrTx/>
              <a:buSzPct val="100000"/>
              <a:buNone/>
            </a:pPr>
            <a:r>
              <a:rPr lang="en-US" b="1" dirty="0">
                <a:latin typeface="+mn-lt"/>
              </a:rPr>
              <a:t>“41 CFR Section 60-741.44 (</a:t>
            </a:r>
            <a:r>
              <a:rPr lang="en-US" b="1">
                <a:latin typeface="+mn-lt"/>
              </a:rPr>
              <a:t>f)(3</a:t>
            </a:r>
            <a:r>
              <a:rPr lang="en-US" b="1" dirty="0">
                <a:latin typeface="+mn-lt"/>
              </a:rPr>
              <a:t>) Assessment of external outreach and recruitment efforts</a:t>
            </a:r>
            <a:r>
              <a:rPr lang="en-US" dirty="0">
                <a:latin typeface="+mn-lt"/>
              </a:rPr>
              <a:t>. </a:t>
            </a:r>
            <a:r>
              <a:rPr lang="en-US" b="1" dirty="0">
                <a:latin typeface="+mn-lt"/>
              </a:rPr>
              <a:t>The contractor shall, on an annual basis, review the outreach and recruitment efforts it has taken over the previous twelve months to evaluate their effectiveness in identifying and recruiting qualified individuals with disabilities. </a:t>
            </a:r>
            <a:r>
              <a:rPr lang="en-US" dirty="0">
                <a:latin typeface="+mn-lt"/>
              </a:rPr>
              <a:t>The contractor shall document each evaluation, including at a minimum the criteria it used to evaluate the effectiveness of each effort and the contractor's conclusion as to whether each effort was effective. Among these criteria shall be the data collected pursuant to paragraph (k) of this section for the current year and the two most recent previous years. The contractor's conclusion as to the effectiveness of its outreach efforts must be reasonable as determined by OFCCP in light of these regulations.</a:t>
            </a:r>
            <a:r>
              <a:rPr lang="en-US" b="1" dirty="0">
                <a:latin typeface="+mn-lt"/>
              </a:rPr>
              <a:t> If the contractor concludes the totality of its efforts were not effective in identifying and recruiting qualified individuals with disabilities, it shall identify and implement alternative efforts listed in paragraphs (f)(1) or (f)(2) of this section in order to fulfill its obligations.” </a:t>
            </a:r>
            <a:r>
              <a:rPr lang="en-US" b="1" i="1" dirty="0">
                <a:solidFill>
                  <a:schemeClr val="accent1"/>
                </a:solidFill>
                <a:effectLst/>
                <a:latin typeface="+mn-lt"/>
                <a:ea typeface="Calibri" panose="020F0502020204030204" pitchFamily="34" charset="0"/>
                <a:cs typeface="Times New Roman" panose="02020603050405020304" pitchFamily="18" charset="0"/>
              </a:rPr>
              <a:t>(emphases added) </a:t>
            </a:r>
            <a:endParaRPr lang="en-US" b="1" dirty="0">
              <a:latin typeface="+mn-lt"/>
            </a:endParaRPr>
          </a:p>
        </p:txBody>
      </p:sp>
      <p:sp>
        <p:nvSpPr>
          <p:cNvPr id="6" name="TextBox 5">
            <a:extLst>
              <a:ext uri="{FF2B5EF4-FFF2-40B4-BE49-F238E27FC236}">
                <a16:creationId xmlns:a16="http://schemas.microsoft.com/office/drawing/2014/main" id="{571E8DF5-D58A-4278-9BF3-751A35209EFE}"/>
              </a:ext>
            </a:extLst>
          </p:cNvPr>
          <p:cNvSpPr txBox="1"/>
          <p:nvPr/>
        </p:nvSpPr>
        <p:spPr>
          <a:xfrm flipH="1">
            <a:off x="8077200" y="1352550"/>
            <a:ext cx="152400" cy="461665"/>
          </a:xfrm>
          <a:prstGeom prst="rect">
            <a:avLst/>
          </a:prstGeom>
          <a:noFill/>
        </p:spPr>
        <p:txBody>
          <a:bodyPr wrap="square">
            <a:spAutoFit/>
          </a:bodyPr>
          <a:lstStyle/>
          <a:p>
            <a:endParaRPr lang="en-US" sz="1200" dirty="0">
              <a:latin typeface="+mn-lt"/>
            </a:endParaRPr>
          </a:p>
          <a:p>
            <a:endParaRPr lang="en-US" sz="1200" dirty="0">
              <a:latin typeface="+mj-lt"/>
            </a:endParaRPr>
          </a:p>
        </p:txBody>
      </p:sp>
    </p:spTree>
    <p:extLst>
      <p:ext uri="{BB962C8B-B14F-4D97-AF65-F5344CB8AC3E}">
        <p14:creationId xmlns:p14="http://schemas.microsoft.com/office/powerpoint/2010/main" val="2506304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37</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38100" y="0"/>
            <a:ext cx="7372350" cy="685800"/>
          </a:xfrm>
        </p:spPr>
        <p:txBody>
          <a:bodyPr/>
          <a:lstStyle/>
          <a:p>
            <a:r>
              <a:rPr lang="en-US" sz="2000" b="1" dirty="0">
                <a:effectLst/>
                <a:latin typeface="+mj-lt"/>
                <a:ea typeface="Calibri" panose="020F0502020204030204" pitchFamily="34" charset="0"/>
                <a:cs typeface="Times New Roman" panose="02020603050405020304" pitchFamily="18" charset="0"/>
              </a:rPr>
              <a:t>III. YOUR PV And IWD AAPs Require </a:t>
            </a:r>
            <a:r>
              <a:rPr lang="en-US" sz="2000" b="1" dirty="0">
                <a:latin typeface="+mj-lt"/>
              </a:rPr>
              <a:t>D&amp;I Efforts </a:t>
            </a:r>
            <a:r>
              <a:rPr lang="en-US" sz="1600" b="1" dirty="0">
                <a:latin typeface="+mj-lt"/>
              </a:rPr>
              <a:t>(con’t)</a:t>
            </a:r>
            <a:r>
              <a:rPr lang="en-US" sz="1600" b="1" dirty="0">
                <a:effectLst/>
                <a:latin typeface="+mj-lt"/>
                <a:ea typeface="Calibri" panose="020F0502020204030204" pitchFamily="34" charset="0"/>
                <a:cs typeface="Times New Roman" panose="02020603050405020304" pitchFamily="18" charset="0"/>
              </a:rPr>
              <a:t> </a:t>
            </a:r>
            <a:endParaRPr lang="en-US" sz="2000" dirty="0">
              <a:latin typeface="+mj-lt"/>
            </a:endParaRPr>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457200" y="1123950"/>
            <a:ext cx="7372350" cy="3394472"/>
          </a:xfrm>
        </p:spPr>
        <p:txBody>
          <a:bodyPr/>
          <a:lstStyle/>
          <a:p>
            <a:pPr marL="548640" lvl="2" indent="0">
              <a:buClrTx/>
              <a:buSzPct val="100000"/>
              <a:buNone/>
            </a:pPr>
            <a:r>
              <a:rPr lang="en-US" dirty="0"/>
              <a:t>	</a:t>
            </a:r>
          </a:p>
          <a:p>
            <a:pPr marL="0" indent="0">
              <a:buNone/>
            </a:pPr>
            <a:endParaRPr lang="en-US" dirty="0"/>
          </a:p>
        </p:txBody>
      </p:sp>
      <p:sp>
        <p:nvSpPr>
          <p:cNvPr id="6" name="TextBox 5">
            <a:extLst>
              <a:ext uri="{FF2B5EF4-FFF2-40B4-BE49-F238E27FC236}">
                <a16:creationId xmlns:a16="http://schemas.microsoft.com/office/drawing/2014/main" id="{5D2C6DB0-794B-4942-A5A3-0835EB1D0256}"/>
              </a:ext>
            </a:extLst>
          </p:cNvPr>
          <p:cNvSpPr txBox="1"/>
          <p:nvPr/>
        </p:nvSpPr>
        <p:spPr>
          <a:xfrm>
            <a:off x="152400" y="732562"/>
            <a:ext cx="8401050" cy="3939540"/>
          </a:xfrm>
          <a:prstGeom prst="rect">
            <a:avLst/>
          </a:prstGeom>
          <a:noFill/>
        </p:spPr>
        <p:txBody>
          <a:bodyPr wrap="square">
            <a:spAutoFit/>
          </a:bodyPr>
          <a:lstStyle/>
          <a:p>
            <a:pPr marL="342900" indent="-342900">
              <a:buFont typeface="+mj-lt"/>
              <a:buAutoNum type="alphaUcPeriod" startAt="3"/>
            </a:pPr>
            <a:r>
              <a:rPr lang="en-US" sz="1600" b="1" dirty="0">
                <a:effectLst/>
                <a:latin typeface="+mj-lt"/>
                <a:ea typeface="Calibri" panose="020F0502020204030204" pitchFamily="34" charset="0"/>
                <a:cs typeface="Times New Roman" panose="02020603050405020304" pitchFamily="18" charset="0"/>
              </a:rPr>
              <a:t>The Contractor’s Duty to Act as a “Scout” of the Rights of IWDs (con’t)</a:t>
            </a:r>
          </a:p>
          <a:p>
            <a:endParaRPr lang="en-US" sz="1000" b="1" dirty="0">
              <a:effectLst/>
              <a:latin typeface="+mj-lt"/>
              <a:ea typeface="Calibri" panose="020F0502020204030204" pitchFamily="34" charset="0"/>
              <a:cs typeface="Times New Roman" panose="02020603050405020304" pitchFamily="18" charset="0"/>
            </a:endParaRPr>
          </a:p>
          <a:p>
            <a:r>
              <a:rPr lang="en-US" sz="1500" b="1" dirty="0">
                <a:latin typeface="+mn-lt"/>
              </a:rPr>
              <a:t>“41 CFR § 60-741.44 (h) </a:t>
            </a:r>
            <a:r>
              <a:rPr lang="en-US" sz="1500" b="1" i="1" dirty="0">
                <a:latin typeface="+mn-lt"/>
              </a:rPr>
              <a:t>Audit and reporting system</a:t>
            </a:r>
            <a:r>
              <a:rPr lang="en-US" sz="1500" b="1" dirty="0">
                <a:latin typeface="+mn-lt"/>
              </a:rPr>
              <a:t>.</a:t>
            </a:r>
          </a:p>
          <a:p>
            <a:endParaRPr lang="en-US" sz="1000" dirty="0">
              <a:latin typeface="+mn-lt"/>
            </a:endParaRPr>
          </a:p>
          <a:p>
            <a:r>
              <a:rPr lang="en-US" sz="1400" b="1" dirty="0">
                <a:latin typeface="+mn-lt"/>
              </a:rPr>
              <a:t>(1) The contractor shall design and implement an audit and reporting system that will:</a:t>
            </a:r>
          </a:p>
          <a:p>
            <a:r>
              <a:rPr lang="en-US" sz="1400" dirty="0">
                <a:latin typeface="+mn-lt"/>
              </a:rPr>
              <a:t>(</a:t>
            </a:r>
            <a:r>
              <a:rPr lang="en-US" sz="1400" dirty="0" err="1">
                <a:latin typeface="+mn-lt"/>
              </a:rPr>
              <a:t>i</a:t>
            </a:r>
            <a:r>
              <a:rPr lang="en-US" sz="1400" dirty="0">
                <a:latin typeface="+mn-lt"/>
              </a:rPr>
              <a:t>) Measure the effectiveness of the contractor's affirmative action program;</a:t>
            </a:r>
          </a:p>
          <a:p>
            <a:r>
              <a:rPr lang="en-US" sz="1400" b="1" dirty="0">
                <a:latin typeface="+mn-lt"/>
              </a:rPr>
              <a:t>(ii) Indicate any need for remedial action</a:t>
            </a:r>
            <a:r>
              <a:rPr lang="en-US" sz="1400" dirty="0">
                <a:latin typeface="+mn-lt"/>
              </a:rPr>
              <a:t>;</a:t>
            </a:r>
          </a:p>
          <a:p>
            <a:r>
              <a:rPr lang="en-US" sz="1400" dirty="0">
                <a:latin typeface="+mn-lt"/>
              </a:rPr>
              <a:t>(iii) Determine the degree to which the contractor's objectives have been attained;</a:t>
            </a:r>
          </a:p>
          <a:p>
            <a:r>
              <a:rPr lang="en-US" sz="1400" b="1" dirty="0">
                <a:latin typeface="+mn-lt"/>
              </a:rPr>
              <a:t>(iv) Determine whether known individuals with disabilities have had the opportunity to participate in all company sponsored educational, training, recreational, and social activities;</a:t>
            </a:r>
          </a:p>
          <a:p>
            <a:r>
              <a:rPr lang="en-US" sz="1400" dirty="0">
                <a:latin typeface="+mn-lt"/>
              </a:rPr>
              <a:t>(v) Measure the contractor's compliance with the affirmative action program's specific obligations; and</a:t>
            </a:r>
          </a:p>
          <a:p>
            <a:r>
              <a:rPr lang="en-US" sz="1400" dirty="0">
                <a:latin typeface="+mn-lt"/>
              </a:rPr>
              <a:t>(vi) Document the actions taken to comply with the obligations of paragraphs (h)(1)(</a:t>
            </a:r>
            <a:r>
              <a:rPr lang="en-US" sz="1400" dirty="0" err="1">
                <a:latin typeface="+mn-lt"/>
              </a:rPr>
              <a:t>i</a:t>
            </a:r>
            <a:r>
              <a:rPr lang="en-US" sz="1400" dirty="0">
                <a:latin typeface="+mn-lt"/>
              </a:rPr>
              <a:t>) through (v) of this section, and retain these documents as employment records subject to the recordkeeping requirements of § 60-741.80.</a:t>
            </a:r>
          </a:p>
          <a:p>
            <a:r>
              <a:rPr lang="en-US" sz="1400" b="1" dirty="0">
                <a:latin typeface="+mn-lt"/>
              </a:rPr>
              <a:t>(2)</a:t>
            </a:r>
            <a:r>
              <a:rPr lang="en-US" sz="1400" dirty="0">
                <a:latin typeface="+mn-lt"/>
              </a:rPr>
              <a:t> </a:t>
            </a:r>
            <a:r>
              <a:rPr lang="en-US" sz="1400" b="1" dirty="0">
                <a:latin typeface="+mn-lt"/>
              </a:rPr>
              <a:t>Where the affirmative action program is found to be deficient, the contractor shall undertake necessary action to bring the program into compliance.” </a:t>
            </a:r>
            <a:r>
              <a:rPr lang="en-US" sz="1400" b="1" i="1" dirty="0">
                <a:solidFill>
                  <a:schemeClr val="accent1"/>
                </a:solidFill>
                <a:effectLst/>
                <a:latin typeface="+mn-lt"/>
                <a:ea typeface="Calibri" panose="020F0502020204030204" pitchFamily="34" charset="0"/>
                <a:cs typeface="Times New Roman" panose="02020603050405020304" pitchFamily="18" charset="0"/>
              </a:rPr>
              <a:t>(emphases added) </a:t>
            </a:r>
            <a:endParaRPr lang="en-US" sz="1400" b="1" dirty="0">
              <a:latin typeface="+mn-lt"/>
            </a:endParaRPr>
          </a:p>
          <a:p>
            <a:endParaRPr lang="en-US" sz="1200" dirty="0">
              <a:latin typeface="+mn-lt"/>
            </a:endParaRPr>
          </a:p>
        </p:txBody>
      </p:sp>
    </p:spTree>
    <p:extLst>
      <p:ext uri="{BB962C8B-B14F-4D97-AF65-F5344CB8AC3E}">
        <p14:creationId xmlns:p14="http://schemas.microsoft.com/office/powerpoint/2010/main" val="2962289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38</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0" y="209550"/>
            <a:ext cx="8153400" cy="685800"/>
          </a:xfrm>
        </p:spPr>
        <p:txBody>
          <a:bodyPr/>
          <a:lstStyle/>
          <a:p>
            <a:r>
              <a:rPr lang="en-US" sz="2000" b="1" dirty="0"/>
              <a:t>III. Your AAPs For PVs &amp; IWDs Require D&amp;I Efforts (con’t)</a:t>
            </a: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228600" y="1352550"/>
            <a:ext cx="8536686" cy="3409950"/>
          </a:xfrm>
        </p:spPr>
        <p:txBody>
          <a:bodyPr/>
          <a:lstStyle/>
          <a:p>
            <a:pPr marL="891540" lvl="2" indent="-342900">
              <a:buClrTx/>
              <a:buSzPct val="100000"/>
              <a:buFont typeface="+mj-lt"/>
              <a:buAutoNum type="alphaUcPeriod" startAt="4"/>
            </a:pPr>
            <a:r>
              <a:rPr lang="en-US" sz="1800" b="1" dirty="0">
                <a:effectLst/>
                <a:latin typeface="+mj-lt"/>
                <a:ea typeface="Calibri" panose="020F0502020204030204" pitchFamily="34" charset="0"/>
                <a:cs typeface="Times New Roman" panose="02020603050405020304" pitchFamily="18" charset="0"/>
              </a:rPr>
              <a:t>What are my options as to VEVRAA and Section 503 Compliance?</a:t>
            </a:r>
          </a:p>
          <a:p>
            <a:pPr marL="548640" lvl="2" indent="0">
              <a:buClrTx/>
              <a:buSzPct val="100000"/>
              <a:buNone/>
            </a:pPr>
            <a:r>
              <a:rPr lang="en-US" sz="1800" b="1" dirty="0"/>
              <a:t>BONUS QUESTION </a:t>
            </a:r>
            <a:r>
              <a:rPr lang="en-US" sz="1800" b="1" dirty="0">
                <a:solidFill>
                  <a:srgbClr val="FF0000"/>
                </a:solidFill>
              </a:rPr>
              <a:t>(The DAILY DOUBLE!)</a:t>
            </a:r>
            <a:r>
              <a:rPr lang="en-US" sz="1800" dirty="0"/>
              <a:t>: May a covered federal Government contractor ALSO adopt the Effectiveness Review concept (in addition to the showing of “Good Faith Efforts”…since that requirement has not gone away) as to Goal attainment as to Minorities and Women pursuant to EO 11246?</a:t>
            </a:r>
          </a:p>
        </p:txBody>
      </p:sp>
    </p:spTree>
    <p:extLst>
      <p:ext uri="{BB962C8B-B14F-4D97-AF65-F5344CB8AC3E}">
        <p14:creationId xmlns:p14="http://schemas.microsoft.com/office/powerpoint/2010/main" val="3509490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39</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76200" y="0"/>
            <a:ext cx="8153400" cy="685800"/>
          </a:xfrm>
        </p:spPr>
        <p:txBody>
          <a:bodyPr/>
          <a:lstStyle/>
          <a:p>
            <a:r>
              <a:rPr lang="en-US" sz="2000" b="1" dirty="0"/>
              <a:t>III. Your AAPs For PVs &amp; IWDs Require D&amp;I Efforts (con’t)</a:t>
            </a: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304800" y="685800"/>
            <a:ext cx="8534400" cy="3409950"/>
          </a:xfrm>
        </p:spPr>
        <p:txBody>
          <a:bodyPr/>
          <a:lstStyle/>
          <a:p>
            <a:pPr marL="777240" lvl="2" indent="-228600">
              <a:buClrTx/>
              <a:buSzPct val="100000"/>
              <a:buFont typeface="+mj-lt"/>
              <a:buAutoNum type="alphaUcPeriod" startAt="4"/>
            </a:pPr>
            <a:r>
              <a:rPr lang="en-US" sz="1600" b="1" dirty="0">
                <a:effectLst/>
                <a:latin typeface="+mj-lt"/>
                <a:ea typeface="Calibri" panose="020F0502020204030204" pitchFamily="34" charset="0"/>
                <a:cs typeface="Times New Roman" panose="02020603050405020304" pitchFamily="18" charset="0"/>
              </a:rPr>
              <a:t>What are my options as to VEVRAA and Section 503 Compliance? (con’t)</a:t>
            </a:r>
          </a:p>
          <a:p>
            <a:pPr marL="548640" lvl="2" indent="0">
              <a:buClrTx/>
              <a:buSzPct val="100000"/>
              <a:buNone/>
            </a:pPr>
            <a:r>
              <a:rPr lang="en-US" dirty="0"/>
              <a:t>If your “Effectiveness Reviews” pursuant to VEVRAA and/or Section 503 are looking “lame” (technical legal term, ha-ha!), and your President is frustrated and wants immediate action (“yesterday”), can your institution just order your recruiters to engage in preferential hiring based on Protected Veteran status and based on Disability status and simply “hit the numbers” by hiring at the calculated percentage availability percentages (5.6% for the workforce as a whole=Protected Veterans, and 7% for each Job Group=Individuals with a Disability)?</a:t>
            </a:r>
          </a:p>
          <a:p>
            <a:pPr marL="548640" lvl="2" indent="0">
              <a:buClrTx/>
              <a:buSzPct val="100000"/>
              <a:buNone/>
            </a:pPr>
            <a:r>
              <a:rPr lang="en-US" dirty="0"/>
              <a:t>If your “Effectiveness Reviews” pursuant to VEVRAA and/or Section 503 are looking “lame,” AND your company/institution does NOT want to force quota hiring of Protected Veterans and/or Individuals with Disabilities, what else can you do?</a:t>
            </a:r>
          </a:p>
          <a:p>
            <a:pPr marL="548640" lvl="2" indent="0">
              <a:buClrTx/>
              <a:buSzPct val="100000"/>
              <a:buNone/>
            </a:pPr>
            <a:endParaRPr lang="en-US" sz="750" dirty="0"/>
          </a:p>
          <a:p>
            <a:pPr marL="548640" lvl="2" indent="0">
              <a:buClrTx/>
              <a:buSzPct val="100000"/>
              <a:buNone/>
            </a:pPr>
            <a:r>
              <a:rPr lang="en-US" dirty="0"/>
              <a:t>Get your Outreach &amp; Positive Recruitment Checklist </a:t>
            </a:r>
            <a:r>
              <a:rPr lang="en-US" dirty="0">
                <a:hlinkClick r:id="rId2"/>
              </a:rPr>
              <a:t>here</a:t>
            </a:r>
            <a:r>
              <a:rPr lang="en-US" dirty="0"/>
              <a:t>.</a:t>
            </a:r>
          </a:p>
          <a:p>
            <a:pPr marL="548640" lvl="2" indent="0">
              <a:buClrTx/>
              <a:buSzPct val="100000"/>
              <a:buNone/>
            </a:pPr>
            <a:endParaRPr lang="en-US" dirty="0"/>
          </a:p>
        </p:txBody>
      </p:sp>
    </p:spTree>
    <p:extLst>
      <p:ext uri="{BB962C8B-B14F-4D97-AF65-F5344CB8AC3E}">
        <p14:creationId xmlns:p14="http://schemas.microsoft.com/office/powerpoint/2010/main" val="203579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4</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p:txBody>
          <a:bodyPr/>
          <a:lstStyle/>
          <a:p>
            <a:pPr marL="514350" indent="-514350">
              <a:buFont typeface="+mj-lt"/>
              <a:buAutoNum type="romanUcPeriod"/>
            </a:pPr>
            <a:r>
              <a:rPr lang="en-US" sz="2000" b="1" dirty="0">
                <a:latin typeface="+mj-lt"/>
                <a:ea typeface="Calibri" panose="020F0502020204030204" pitchFamily="34" charset="0"/>
                <a:cs typeface="Arial" panose="020B0604020202020204" pitchFamily="34" charset="0"/>
              </a:rPr>
              <a:t>A Contractor’s Duty To Be Affirmative (</a:t>
            </a:r>
            <a:r>
              <a:rPr lang="en-US" sz="2000" b="1" dirty="0" err="1">
                <a:latin typeface="+mj-lt"/>
                <a:ea typeface="Calibri" panose="020F0502020204030204" pitchFamily="34" charset="0"/>
                <a:cs typeface="Arial" panose="020B0604020202020204" pitchFamily="34" charset="0"/>
              </a:rPr>
              <a:t>con’t</a:t>
            </a:r>
            <a:r>
              <a:rPr lang="en-US" sz="2000" b="1" dirty="0">
                <a:latin typeface="+mj-lt"/>
                <a:ea typeface="Calibri" panose="020F0502020204030204" pitchFamily="34" charset="0"/>
                <a:cs typeface="Arial" panose="020B0604020202020204" pitchFamily="34" charset="0"/>
              </a:rPr>
              <a:t>)</a:t>
            </a:r>
            <a:endParaRPr lang="en-US" sz="2000" b="1" dirty="0">
              <a:latin typeface="+mj-lt"/>
            </a:endParaRPr>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533400" y="1291828"/>
            <a:ext cx="7696200" cy="3394472"/>
          </a:xfrm>
        </p:spPr>
        <p:txBody>
          <a:bodyPr/>
          <a:lstStyle/>
          <a:p>
            <a:pPr>
              <a:buFont typeface="Arial" panose="020B0604020202020204" pitchFamily="34" charset="0"/>
              <a:buChar char="•"/>
            </a:pPr>
            <a:r>
              <a:rPr lang="en-US" b="1" dirty="0"/>
              <a:t>First, let’s “drill down” on what, exactly, you are trying to accomplish as an “affirmative action” contractor</a:t>
            </a:r>
          </a:p>
          <a:p>
            <a:pPr lvl="1"/>
            <a:r>
              <a:rPr lang="en-US" sz="1800" dirty="0"/>
              <a:t>“Affirmative Action” is officially undefined</a:t>
            </a:r>
          </a:p>
          <a:p>
            <a:pPr lvl="2">
              <a:buClrTx/>
              <a:buSzPct val="100000"/>
            </a:pPr>
            <a:r>
              <a:rPr lang="en-US" sz="1800" dirty="0"/>
              <a:t>Definition 1: means “taking positive steps to reduce and eliminate the barriers to employment and advancement in employment of protected groups”</a:t>
            </a:r>
          </a:p>
          <a:p>
            <a:pPr lvl="3"/>
            <a:r>
              <a:rPr lang="en-US" sz="1800" dirty="0"/>
              <a:t>(So, preventative maintenance/non-discrimination notion)</a:t>
            </a:r>
          </a:p>
          <a:p>
            <a:pPr marL="0" indent="0">
              <a:buNone/>
            </a:pPr>
            <a:endParaRPr lang="en-US" dirty="0"/>
          </a:p>
        </p:txBody>
      </p:sp>
    </p:spTree>
    <p:extLst>
      <p:ext uri="{BB962C8B-B14F-4D97-AF65-F5344CB8AC3E}">
        <p14:creationId xmlns:p14="http://schemas.microsoft.com/office/powerpoint/2010/main" val="1860961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40</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0" y="209550"/>
            <a:ext cx="8153400" cy="685800"/>
          </a:xfrm>
        </p:spPr>
        <p:txBody>
          <a:bodyPr/>
          <a:lstStyle/>
          <a:p>
            <a:r>
              <a:rPr lang="en-US" sz="2000" b="1" dirty="0"/>
              <a:t>III. Your AAPs For PVs &amp; IWDs Require D&amp;I Efforts (con’t)</a:t>
            </a:r>
            <a:endParaRPr lang="en-US" sz="2000" dirty="0"/>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228600" y="1123950"/>
            <a:ext cx="8458200" cy="3409950"/>
          </a:xfrm>
        </p:spPr>
        <p:txBody>
          <a:bodyPr/>
          <a:lstStyle/>
          <a:p>
            <a:pPr marL="777240" lvl="2" indent="-228600">
              <a:buClrTx/>
              <a:buSzPct val="100000"/>
              <a:buFont typeface="+mj-lt"/>
              <a:buAutoNum type="alphaUcPeriod" startAt="4"/>
            </a:pPr>
            <a:r>
              <a:rPr lang="en-US" sz="1600" b="1" dirty="0">
                <a:effectLst/>
                <a:latin typeface="+mj-lt"/>
                <a:ea typeface="Calibri" panose="020F0502020204030204" pitchFamily="34" charset="0"/>
                <a:cs typeface="Times New Roman" panose="02020603050405020304" pitchFamily="18" charset="0"/>
              </a:rPr>
              <a:t>What are my options as to VEVRAA and Section 503 Compliance? (</a:t>
            </a:r>
            <a:r>
              <a:rPr lang="en-US" sz="1600" b="1" dirty="0" err="1">
                <a:effectLst/>
                <a:latin typeface="+mj-lt"/>
                <a:ea typeface="Calibri" panose="020F0502020204030204" pitchFamily="34" charset="0"/>
                <a:cs typeface="Times New Roman" panose="02020603050405020304" pitchFamily="18" charset="0"/>
              </a:rPr>
              <a:t>con’t</a:t>
            </a:r>
            <a:r>
              <a:rPr lang="en-US" sz="1600" b="1" dirty="0">
                <a:effectLst/>
                <a:latin typeface="+mj-lt"/>
                <a:ea typeface="Calibri" panose="020F0502020204030204" pitchFamily="34" charset="0"/>
                <a:cs typeface="Times New Roman" panose="02020603050405020304" pitchFamily="18" charset="0"/>
              </a:rPr>
              <a:t>)</a:t>
            </a:r>
          </a:p>
          <a:p>
            <a:pPr marL="548640" lvl="2" indent="0">
              <a:buClrTx/>
              <a:buSzPct val="100000"/>
              <a:buNone/>
            </a:pPr>
            <a:r>
              <a:rPr lang="en-US" dirty="0"/>
              <a:t>Have you checked your D&amp;I Protected Veteran and/or Disability outreach pools to make sure your vendors/recruiters are working with live links, and not older out-of-date and disconnected links?</a:t>
            </a:r>
          </a:p>
          <a:p>
            <a:pPr marL="891540" lvl="3" indent="0">
              <a:buNone/>
            </a:pPr>
            <a:r>
              <a:rPr lang="en-US" dirty="0"/>
              <a:t>It’s a job. We have thousands of syndicated alliances (D&amp;I sites) at DirectEmployers to which we send Member jobs. Years ago, we found we needed to hire and train a large dedicated team which daily checks our D&amp;I links to ensure they continue to be live links/sites.  </a:t>
            </a:r>
          </a:p>
          <a:p>
            <a:pPr marL="548640" lvl="2" indent="0">
              <a:buClrTx/>
              <a:buSzPct val="100000"/>
              <a:buNone/>
            </a:pPr>
            <a:r>
              <a:rPr lang="en-US" dirty="0"/>
              <a:t>Also, DE’s Ben (Mongo) Marich, a former combat Marine and our leader of Veteran &amp; Diversity Strategy, builds veteran recruitment pipelines for Member companies truly dedicated to Veteran hiring.</a:t>
            </a:r>
          </a:p>
          <a:p>
            <a:pPr marL="548640" lvl="2" indent="0">
              <a:buClrTx/>
              <a:buSzPct val="100000"/>
              <a:buNone/>
            </a:pPr>
            <a:endParaRPr lang="en-US" dirty="0"/>
          </a:p>
        </p:txBody>
      </p:sp>
    </p:spTree>
    <p:extLst>
      <p:ext uri="{BB962C8B-B14F-4D97-AF65-F5344CB8AC3E}">
        <p14:creationId xmlns:p14="http://schemas.microsoft.com/office/powerpoint/2010/main" val="2668194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CA5B6C-6DC3-1F4D-BF45-3F4E01316819}"/>
              </a:ext>
            </a:extLst>
          </p:cNvPr>
          <p:cNvSpPr>
            <a:spLocks noGrp="1"/>
          </p:cNvSpPr>
          <p:nvPr>
            <p:ph type="sldNum" sz="quarter" idx="4"/>
          </p:nvPr>
        </p:nvSpPr>
        <p:spPr/>
        <p:txBody>
          <a:bodyPr/>
          <a:lstStyle/>
          <a:p>
            <a:pPr>
              <a:defRPr/>
            </a:pPr>
            <a:fld id="{F602A9B8-2EB8-419F-9848-5814CC173019}" type="slidenum">
              <a:rPr lang="en-US" altLang="en-US" smtClean="0"/>
              <a:pPr>
                <a:defRPr/>
              </a:pPr>
              <a:t>41</a:t>
            </a:fld>
            <a:endParaRPr lang="en-US" altLang="en-US" dirty="0"/>
          </a:p>
        </p:txBody>
      </p:sp>
      <p:sp>
        <p:nvSpPr>
          <p:cNvPr id="3" name="Title 2">
            <a:extLst>
              <a:ext uri="{FF2B5EF4-FFF2-40B4-BE49-F238E27FC236}">
                <a16:creationId xmlns:a16="http://schemas.microsoft.com/office/drawing/2014/main" id="{F091F7DD-144F-C549-B9A1-288FC01CDA81}"/>
              </a:ext>
            </a:extLst>
          </p:cNvPr>
          <p:cNvSpPr>
            <a:spLocks noGrp="1"/>
          </p:cNvSpPr>
          <p:nvPr>
            <p:ph type="title"/>
          </p:nvPr>
        </p:nvSpPr>
        <p:spPr/>
        <p:txBody>
          <a:bodyPr/>
          <a:lstStyle/>
          <a:p>
            <a:r>
              <a:rPr lang="en-US" dirty="0"/>
              <a:t>Stay Up-to-Date with Changing Regulations</a:t>
            </a:r>
          </a:p>
        </p:txBody>
      </p:sp>
      <p:sp>
        <p:nvSpPr>
          <p:cNvPr id="4" name="Content Placeholder 3">
            <a:extLst>
              <a:ext uri="{FF2B5EF4-FFF2-40B4-BE49-F238E27FC236}">
                <a16:creationId xmlns:a16="http://schemas.microsoft.com/office/drawing/2014/main" id="{1FCA3E0C-34D9-9A47-9E0E-BC6B9FA346D6}"/>
              </a:ext>
            </a:extLst>
          </p:cNvPr>
          <p:cNvSpPr>
            <a:spLocks noGrp="1"/>
          </p:cNvSpPr>
          <p:nvPr>
            <p:ph sz="half" idx="1"/>
          </p:nvPr>
        </p:nvSpPr>
        <p:spPr>
          <a:xfrm>
            <a:off x="457200" y="969857"/>
            <a:ext cx="5562600" cy="3282409"/>
          </a:xfrm>
        </p:spPr>
        <p:txBody>
          <a:bodyPr/>
          <a:lstStyle/>
          <a:p>
            <a:pPr marL="0" indent="0">
              <a:buNone/>
            </a:pPr>
            <a:r>
              <a:rPr lang="en-US" dirty="0"/>
              <a:t>Subscribe to the OFCCP Week In Review</a:t>
            </a:r>
          </a:p>
          <a:p>
            <a:pPr lvl="1"/>
            <a:r>
              <a:rPr lang="en-US" dirty="0"/>
              <a:t>Subscribe via Email: </a:t>
            </a:r>
            <a:br>
              <a:rPr lang="en-US" dirty="0"/>
            </a:br>
            <a:r>
              <a:rPr lang="en-US" dirty="0">
                <a:hlinkClick r:id="rId2"/>
              </a:rPr>
              <a:t>https://directemployers.org/subscribe</a:t>
            </a:r>
            <a:r>
              <a:rPr lang="en-US" dirty="0"/>
              <a:t> </a:t>
            </a:r>
          </a:p>
          <a:p>
            <a:pPr lvl="1"/>
            <a:r>
              <a:rPr lang="en-US" dirty="0"/>
              <a:t>Subscribe via Text Message: </a:t>
            </a:r>
            <a:br>
              <a:rPr lang="en-US" dirty="0"/>
            </a:br>
            <a:r>
              <a:rPr lang="en-US" dirty="0">
                <a:hlinkClick r:id="rId3"/>
              </a:rPr>
              <a:t>https://directemployers.org/subscribe-text-alerts</a:t>
            </a:r>
            <a:r>
              <a:rPr lang="en-US" dirty="0"/>
              <a:t> </a:t>
            </a:r>
          </a:p>
          <a:p>
            <a:pPr lvl="1"/>
            <a:r>
              <a:rPr lang="en-US" dirty="0"/>
              <a:t>Access Online: </a:t>
            </a:r>
            <a:r>
              <a:rPr lang="en-US" dirty="0">
                <a:hlinkClick r:id="rId4"/>
              </a:rPr>
              <a:t>https://directemployers.org/wir</a:t>
            </a:r>
            <a:r>
              <a:rPr lang="en-US" dirty="0"/>
              <a:t>  </a:t>
            </a:r>
          </a:p>
          <a:p>
            <a:pPr marL="0" indent="0">
              <a:buNone/>
            </a:pPr>
            <a:br>
              <a:rPr lang="en-US" dirty="0"/>
            </a:br>
            <a:r>
              <a:rPr lang="en-US" dirty="0"/>
              <a:t>Attend Virtual DEAMcon21, April 26-30, 2021  </a:t>
            </a:r>
          </a:p>
          <a:p>
            <a:pPr lvl="1"/>
            <a:r>
              <a:rPr lang="en-US" dirty="0"/>
              <a:t>Register at </a:t>
            </a:r>
            <a:r>
              <a:rPr lang="en-US" dirty="0">
                <a:hlinkClick r:id="rId5"/>
              </a:rPr>
              <a:t>https://deamcon.org</a:t>
            </a:r>
            <a:r>
              <a:rPr lang="en-US" dirty="0"/>
              <a:t> </a:t>
            </a:r>
          </a:p>
          <a:p>
            <a:pPr lvl="1"/>
            <a:r>
              <a:rPr lang="en-US" dirty="0"/>
              <a:t>Special Discount: $175 registration</a:t>
            </a:r>
          </a:p>
          <a:p>
            <a:pPr lvl="1"/>
            <a:r>
              <a:rPr lang="en-US" dirty="0"/>
              <a:t>Promo Code: </a:t>
            </a:r>
            <a:r>
              <a:rPr lang="en-US" sz="1800" b="1" dirty="0">
                <a:effectLst/>
                <a:latin typeface="Calibri" panose="020F0502020204030204" pitchFamily="34" charset="0"/>
                <a:ea typeface="Times New Roman" panose="02020603050405020304" pitchFamily="18" charset="0"/>
              </a:rPr>
              <a:t>VATech@DEAMcon21</a:t>
            </a:r>
            <a:endParaRPr lang="en-US" sz="1800" b="1" dirty="0">
              <a:effectLst/>
              <a:latin typeface="Calibri" panose="020F0502020204030204" pitchFamily="34" charset="0"/>
              <a:ea typeface="Calibri" panose="020F0502020204030204" pitchFamily="34" charset="0"/>
            </a:endParaRPr>
          </a:p>
          <a:p>
            <a:pPr marL="342900" lvl="1" indent="0">
              <a:buNone/>
            </a:pPr>
            <a:endParaRPr lang="en-US" b="1" dirty="0"/>
          </a:p>
        </p:txBody>
      </p:sp>
      <p:pic>
        <p:nvPicPr>
          <p:cNvPr id="7" name="Content Placeholder 6">
            <a:extLst>
              <a:ext uri="{FF2B5EF4-FFF2-40B4-BE49-F238E27FC236}">
                <a16:creationId xmlns:a16="http://schemas.microsoft.com/office/drawing/2014/main" id="{833C4469-A120-B24C-9513-BFA939CA66E3}"/>
              </a:ext>
            </a:extLst>
          </p:cNvPr>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6400800" y="969857"/>
            <a:ext cx="1800225" cy="1800225"/>
          </a:xfrm>
        </p:spPr>
      </p:pic>
      <p:pic>
        <p:nvPicPr>
          <p:cNvPr id="9" name="Picture 8">
            <a:extLst>
              <a:ext uri="{FF2B5EF4-FFF2-40B4-BE49-F238E27FC236}">
                <a16:creationId xmlns:a16="http://schemas.microsoft.com/office/drawing/2014/main" id="{A2C28107-CA39-6144-92FA-FA9180422A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2600" y="2935218"/>
            <a:ext cx="3200400" cy="1800225"/>
          </a:xfrm>
          <a:prstGeom prst="rect">
            <a:avLst/>
          </a:prstGeom>
        </p:spPr>
      </p:pic>
    </p:spTree>
    <p:extLst>
      <p:ext uri="{BB962C8B-B14F-4D97-AF65-F5344CB8AC3E}">
        <p14:creationId xmlns:p14="http://schemas.microsoft.com/office/powerpoint/2010/main" val="3736705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EC058-4DC4-F947-A665-1A88E04DE5FC}"/>
              </a:ext>
            </a:extLst>
          </p:cNvPr>
          <p:cNvSpPr>
            <a:spLocks noGrp="1"/>
          </p:cNvSpPr>
          <p:nvPr>
            <p:ph type="title"/>
          </p:nvPr>
        </p:nvSpPr>
        <p:spPr>
          <a:xfrm>
            <a:off x="460762" y="819150"/>
            <a:ext cx="4339838" cy="3384983"/>
          </a:xfrm>
        </p:spPr>
        <p:txBody>
          <a:bodyPr/>
          <a:lstStyle/>
          <a:p>
            <a:br>
              <a:rPr lang="en-US" sz="2400" b="1" dirty="0">
                <a:solidFill>
                  <a:srgbClr val="3562BF"/>
                </a:solidFill>
                <a:effectLst/>
                <a:latin typeface="Arial" panose="020B0604020202020204" pitchFamily="34" charset="0"/>
                <a:ea typeface="Calibri" panose="020F0502020204030204" pitchFamily="34" charset="0"/>
              </a:rPr>
            </a:br>
            <a:br>
              <a:rPr lang="en-US" sz="2400" b="1" dirty="0">
                <a:solidFill>
                  <a:srgbClr val="3562BF"/>
                </a:solidFill>
                <a:effectLst/>
                <a:latin typeface="Arial" panose="020B0604020202020204" pitchFamily="34" charset="0"/>
                <a:ea typeface="Calibri" panose="020F0502020204030204" pitchFamily="34" charset="0"/>
              </a:rPr>
            </a:br>
            <a:br>
              <a:rPr lang="en-US" sz="2400" b="1" dirty="0">
                <a:solidFill>
                  <a:srgbClr val="3562BF"/>
                </a:solidFill>
                <a:effectLst/>
                <a:latin typeface="Arial" panose="020B0604020202020204" pitchFamily="34" charset="0"/>
                <a:ea typeface="Calibri" panose="020F0502020204030204" pitchFamily="34" charset="0"/>
              </a:rPr>
            </a:br>
            <a:br>
              <a:rPr lang="en-US" sz="2400" b="1" dirty="0">
                <a:solidFill>
                  <a:srgbClr val="3562BF"/>
                </a:solidFill>
                <a:effectLst/>
                <a:latin typeface="Arial" panose="020B0604020202020204" pitchFamily="34" charset="0"/>
                <a:ea typeface="Calibri" panose="020F0502020204030204" pitchFamily="34" charset="0"/>
              </a:rPr>
            </a:br>
            <a:br>
              <a:rPr lang="en-US" sz="2400" b="1" dirty="0">
                <a:solidFill>
                  <a:srgbClr val="3562BF"/>
                </a:solidFill>
                <a:effectLst/>
                <a:latin typeface="Arial" panose="020B0604020202020204" pitchFamily="34" charset="0"/>
                <a:ea typeface="Calibri" panose="020F0502020204030204" pitchFamily="34" charset="0"/>
              </a:rPr>
            </a:br>
            <a:br>
              <a:rPr lang="en-US" sz="2400" b="1" dirty="0">
                <a:solidFill>
                  <a:srgbClr val="3562BF"/>
                </a:solidFill>
                <a:effectLst/>
                <a:latin typeface="Arial" panose="020B0604020202020204" pitchFamily="34" charset="0"/>
                <a:ea typeface="Calibri" panose="020F0502020204030204" pitchFamily="34" charset="0"/>
              </a:rPr>
            </a:br>
            <a:br>
              <a:rPr lang="en-US" sz="2400" b="1" dirty="0">
                <a:solidFill>
                  <a:srgbClr val="3562BF"/>
                </a:solidFill>
                <a:effectLst/>
                <a:latin typeface="Arial" panose="020B0604020202020204" pitchFamily="34" charset="0"/>
                <a:ea typeface="Calibri" panose="020F0502020204030204" pitchFamily="34" charset="0"/>
              </a:rPr>
            </a:br>
            <a:endParaRPr lang="en-US" dirty="0"/>
          </a:p>
        </p:txBody>
      </p:sp>
      <p:sp>
        <p:nvSpPr>
          <p:cNvPr id="3" name="Text Placeholder 2">
            <a:extLst>
              <a:ext uri="{FF2B5EF4-FFF2-40B4-BE49-F238E27FC236}">
                <a16:creationId xmlns:a16="http://schemas.microsoft.com/office/drawing/2014/main" id="{50C16585-7F38-154D-B3BA-4D95FA6D60F0}"/>
              </a:ext>
            </a:extLst>
          </p:cNvPr>
          <p:cNvSpPr>
            <a:spLocks noGrp="1"/>
          </p:cNvSpPr>
          <p:nvPr>
            <p:ph type="body" sz="quarter" idx="10"/>
          </p:nvPr>
        </p:nvSpPr>
        <p:spPr>
          <a:xfrm>
            <a:off x="457200" y="3943350"/>
            <a:ext cx="4041913" cy="381000"/>
          </a:xfrm>
        </p:spPr>
        <p:txBody>
          <a:bodyPr/>
          <a:lstStyle/>
          <a:p>
            <a:r>
              <a:rPr lang="en-US" dirty="0"/>
              <a:t>  </a:t>
            </a:r>
          </a:p>
        </p:txBody>
      </p:sp>
      <p:sp>
        <p:nvSpPr>
          <p:cNvPr id="5" name="Text Placeholder 4">
            <a:extLst>
              <a:ext uri="{FF2B5EF4-FFF2-40B4-BE49-F238E27FC236}">
                <a16:creationId xmlns:a16="http://schemas.microsoft.com/office/drawing/2014/main" id="{2F83614F-BE7D-FF41-9DDB-6168D7D74F0B}"/>
              </a:ext>
            </a:extLst>
          </p:cNvPr>
          <p:cNvSpPr>
            <a:spLocks noGrp="1"/>
          </p:cNvSpPr>
          <p:nvPr>
            <p:ph type="body" sz="quarter" idx="13"/>
          </p:nvPr>
        </p:nvSpPr>
        <p:spPr>
          <a:xfrm>
            <a:off x="6388740" y="1353810"/>
            <a:ext cx="2602860" cy="12179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black"/>
                </a:solidFill>
                <a:effectLst/>
                <a:uLnTx/>
                <a:uFillTx/>
                <a:latin typeface="+mn-lt"/>
                <a:cs typeface="Arial" panose="020B0604020202020204" pitchFamily="34" charset="0"/>
              </a:rPr>
              <a:t>Candee Chambers</a:t>
            </a:r>
            <a:br>
              <a:rPr kumimoji="0" lang="en-US" sz="1200" b="0" i="0" u="none" strike="noStrike" kern="1200" cap="none" spc="0" normalizeH="0" baseline="0" noProof="0" dirty="0">
                <a:ln>
                  <a:noFill/>
                </a:ln>
                <a:solidFill>
                  <a:prstClr val="black"/>
                </a:solidFill>
                <a:effectLst/>
                <a:uLnTx/>
                <a:uFillTx/>
                <a:latin typeface="+mn-lt"/>
                <a:cs typeface="Arial" panose="020B0604020202020204" pitchFamily="34" charset="0"/>
              </a:rPr>
            </a:br>
            <a:r>
              <a:rPr kumimoji="0" lang="en-US" sz="1200" b="0" i="0" u="none" strike="noStrike" kern="1200" cap="none" spc="0" normalizeH="0" baseline="0" noProof="0" dirty="0" err="1">
                <a:ln>
                  <a:noFill/>
                </a:ln>
                <a:solidFill>
                  <a:prstClr val="black"/>
                </a:solidFill>
                <a:effectLst/>
                <a:uLnTx/>
                <a:uFillTx/>
                <a:latin typeface="+mn-lt"/>
                <a:cs typeface="Arial" panose="020B0604020202020204" pitchFamily="34" charset="0"/>
              </a:rPr>
              <a:t>DirectEmployers</a:t>
            </a:r>
            <a:r>
              <a:rPr kumimoji="0" lang="en-US" sz="1200" b="0" i="0" u="none" strike="noStrike" kern="1200" cap="none" spc="0" normalizeH="0" baseline="0" noProof="0" dirty="0">
                <a:ln>
                  <a:noFill/>
                </a:ln>
                <a:solidFill>
                  <a:prstClr val="black"/>
                </a:solidFill>
                <a:effectLst/>
                <a:uLnTx/>
                <a:uFillTx/>
                <a:latin typeface="+mn-lt"/>
                <a:cs typeface="Arial" panose="020B0604020202020204" pitchFamily="34" charset="0"/>
              </a:rPr>
              <a:t> Association</a:t>
            </a:r>
            <a:br>
              <a:rPr lang="en-US" sz="1200" b="0" dirty="0">
                <a:solidFill>
                  <a:prstClr val="black"/>
                </a:solidFill>
                <a:latin typeface="+mn-lt"/>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mn-lt"/>
                <a:cs typeface="Arial" panose="020B0604020202020204" pitchFamily="34" charset="0"/>
              </a:rPr>
              <a:t>7602 Woodland Drive, Suite 200</a:t>
            </a:r>
            <a:endParaRPr lang="en-US" sz="1200" b="0" dirty="0">
              <a:solidFill>
                <a:prstClr val="black"/>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cs typeface="Arial" panose="020B0604020202020204" pitchFamily="34" charset="0"/>
              </a:rPr>
              <a:t>Indianapolis, IN 46278</a:t>
            </a:r>
            <a:endParaRPr lang="en-US" sz="1200" b="0" dirty="0">
              <a:solidFill>
                <a:prstClr val="black"/>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cs typeface="Arial" panose="020B0604020202020204" pitchFamily="34" charset="0"/>
              </a:rPr>
              <a:t>Phone: (317) 874-9052</a:t>
            </a:r>
          </a:p>
          <a:p>
            <a:pPr algn="l"/>
            <a:endParaRPr lang="en-US" sz="1200" dirty="0"/>
          </a:p>
        </p:txBody>
      </p:sp>
      <p:pic>
        <p:nvPicPr>
          <p:cNvPr id="9" name="Picture 8">
            <a:extLst>
              <a:ext uri="{FF2B5EF4-FFF2-40B4-BE49-F238E27FC236}">
                <a16:creationId xmlns:a16="http://schemas.microsoft.com/office/drawing/2014/main" id="{346CDB8D-D324-4453-A598-F16C637F2A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5092" y="119382"/>
            <a:ext cx="1207140" cy="1207140"/>
          </a:xfrm>
          <a:prstGeom prst="rect">
            <a:avLst/>
          </a:prstGeom>
        </p:spPr>
      </p:pic>
      <p:sp>
        <p:nvSpPr>
          <p:cNvPr id="11" name="TextBox 10">
            <a:extLst>
              <a:ext uri="{FF2B5EF4-FFF2-40B4-BE49-F238E27FC236}">
                <a16:creationId xmlns:a16="http://schemas.microsoft.com/office/drawing/2014/main" id="{68C601BF-60D5-45A6-9A51-7DF918E7DFBE}"/>
              </a:ext>
            </a:extLst>
          </p:cNvPr>
          <p:cNvSpPr txBox="1"/>
          <p:nvPr/>
        </p:nvSpPr>
        <p:spPr>
          <a:xfrm>
            <a:off x="6388740" y="3828185"/>
            <a:ext cx="2736107" cy="1200329"/>
          </a:xfrm>
          <a:prstGeom prst="rect">
            <a:avLst/>
          </a:prstGeom>
          <a:noFill/>
        </p:spPr>
        <p:txBody>
          <a:bodyPr wrap="square" rtlCol="0">
            <a:spAutoFit/>
          </a:bodyPr>
          <a:lstStyle/>
          <a:p>
            <a:pPr eaLnBrk="1" fontAlgn="auto" hangingPunct="1">
              <a:spcBef>
                <a:spcPts val="0"/>
              </a:spcBef>
              <a:spcAft>
                <a:spcPts val="0"/>
              </a:spcAft>
              <a:defRPr/>
            </a:pPr>
            <a:r>
              <a:rPr lang="en-US" sz="1200" b="1" dirty="0">
                <a:latin typeface="+mn-lt"/>
              </a:rPr>
              <a:t>John C. Fox, Esq.</a:t>
            </a:r>
            <a:br>
              <a:rPr lang="en-US" sz="1200" dirty="0">
                <a:latin typeface="+mn-lt"/>
              </a:rPr>
            </a:br>
            <a:r>
              <a:rPr lang="en-US" sz="1200" dirty="0">
                <a:latin typeface="+mn-lt"/>
              </a:rPr>
              <a:t>Fox, Wang &amp; Morgan P.C.</a:t>
            </a:r>
            <a:br>
              <a:rPr lang="en-US" sz="1200" dirty="0">
                <a:latin typeface="+mn-lt"/>
              </a:rPr>
            </a:br>
            <a:r>
              <a:rPr lang="en-US" sz="1200" dirty="0">
                <a:latin typeface="+mn-lt"/>
              </a:rPr>
              <a:t>315 University Avenue</a:t>
            </a:r>
            <a:br>
              <a:rPr lang="en-US" sz="1200" dirty="0">
                <a:latin typeface="+mn-lt"/>
              </a:rPr>
            </a:br>
            <a:r>
              <a:rPr lang="en-US" sz="1200" dirty="0">
                <a:latin typeface="+mn-lt"/>
              </a:rPr>
              <a:t>Los Gatos, CA 95030</a:t>
            </a:r>
            <a:br>
              <a:rPr lang="en-US" sz="1200" dirty="0">
                <a:latin typeface="+mn-lt"/>
              </a:rPr>
            </a:br>
            <a:r>
              <a:rPr lang="en-US" sz="1200" dirty="0">
                <a:latin typeface="+mn-lt"/>
              </a:rPr>
              <a:t>Phone: (408) 844-2360</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cs typeface="Arial" panose="020B0604020202020204" pitchFamily="34" charset="0"/>
            </a:endParaRPr>
          </a:p>
        </p:txBody>
      </p:sp>
      <p:pic>
        <p:nvPicPr>
          <p:cNvPr id="12" name="Picture 11" descr="FWM New Logo.png">
            <a:extLst>
              <a:ext uri="{FF2B5EF4-FFF2-40B4-BE49-F238E27FC236}">
                <a16:creationId xmlns:a16="http://schemas.microsoft.com/office/drawing/2014/main" id="{891DAADD-F337-4F7C-A8F4-C8CCE4FB88BD}"/>
              </a:ext>
            </a:extLst>
          </p:cNvPr>
          <p:cNvPicPr/>
          <p:nvPr/>
        </p:nvPicPr>
        <p:blipFill>
          <a:blip r:embed="rId3" cstate="print"/>
          <a:stretch>
            <a:fillRect/>
          </a:stretch>
        </p:blipFill>
        <p:spPr>
          <a:xfrm>
            <a:off x="6858000" y="3105150"/>
            <a:ext cx="1153725" cy="609600"/>
          </a:xfrm>
          <a:prstGeom prst="rect">
            <a:avLst/>
          </a:prstGeom>
        </p:spPr>
      </p:pic>
      <p:pic>
        <p:nvPicPr>
          <p:cNvPr id="13" name="Picture 8" descr="https://www.sac.edu/StudentServices/InternationalStudents/Calendar%20of%20Events/questions-and-answers.jpg">
            <a:extLst>
              <a:ext uri="{FF2B5EF4-FFF2-40B4-BE49-F238E27FC236}">
                <a16:creationId xmlns:a16="http://schemas.microsoft.com/office/drawing/2014/main" id="{9CD6598F-B09D-4BA0-AFCE-141D59FB3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566" y="1815611"/>
            <a:ext cx="3276600" cy="15122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0620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5</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p:txBody>
          <a:bodyPr/>
          <a:lstStyle/>
          <a:p>
            <a:pPr marL="514350" indent="-514350">
              <a:buFont typeface="+mj-lt"/>
              <a:buAutoNum type="romanUcPeriod"/>
            </a:pPr>
            <a:r>
              <a:rPr lang="en-US" sz="2000" b="1" dirty="0">
                <a:latin typeface="+mj-lt"/>
                <a:ea typeface="Calibri" panose="020F0502020204030204" pitchFamily="34" charset="0"/>
                <a:cs typeface="Arial" panose="020B0604020202020204" pitchFamily="34" charset="0"/>
              </a:rPr>
              <a:t>A Contractor’s Duty To Be Affirmative (</a:t>
            </a:r>
            <a:r>
              <a:rPr lang="en-US" sz="2000" b="1" dirty="0" err="1">
                <a:latin typeface="+mj-lt"/>
                <a:ea typeface="Calibri" panose="020F0502020204030204" pitchFamily="34" charset="0"/>
                <a:cs typeface="Arial" panose="020B0604020202020204" pitchFamily="34" charset="0"/>
              </a:rPr>
              <a:t>con’t</a:t>
            </a:r>
            <a:r>
              <a:rPr lang="en-US" sz="2000" b="1" dirty="0">
                <a:latin typeface="+mj-lt"/>
                <a:ea typeface="Calibri" panose="020F0502020204030204" pitchFamily="34" charset="0"/>
                <a:cs typeface="Arial" panose="020B0604020202020204" pitchFamily="34" charset="0"/>
              </a:rPr>
              <a:t>)</a:t>
            </a:r>
            <a:endParaRPr lang="en-US" sz="2000" b="1" dirty="0">
              <a:latin typeface="+mj-lt"/>
            </a:endParaRPr>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478580" y="1200150"/>
            <a:ext cx="7696200" cy="3505200"/>
          </a:xfrm>
        </p:spPr>
        <p:txBody>
          <a:bodyPr/>
          <a:lstStyle/>
          <a:p>
            <a:pPr>
              <a:buFont typeface="Arial" panose="020B0604020202020204" pitchFamily="34" charset="0"/>
              <a:buChar char="•"/>
            </a:pPr>
            <a:r>
              <a:rPr lang="en-US" dirty="0"/>
              <a:t>You have to do something (can’t just wait for complaints to roll in)</a:t>
            </a:r>
          </a:p>
          <a:p>
            <a:pPr lvl="1"/>
            <a:r>
              <a:rPr lang="en-US" sz="1800" dirty="0"/>
              <a:t>Executive Order 11246 (first sentence)</a:t>
            </a:r>
          </a:p>
          <a:p>
            <a:pPr lvl="1">
              <a:buNone/>
            </a:pPr>
            <a:r>
              <a:rPr lang="en-US" sz="1800" dirty="0"/>
              <a:t>“1. The contractor will not discriminate against any employee or applicant for employment because of race, color, religion, sex, or national origin. The contractor will take affirmative action </a:t>
            </a:r>
            <a:r>
              <a:rPr lang="en-US" sz="1800" b="1" i="1" dirty="0"/>
              <a:t>to ensure </a:t>
            </a:r>
            <a:r>
              <a:rPr lang="en-US" sz="1800" dirty="0"/>
              <a:t>that applicants are employed, and that employees are treated during employment, without regard to their race, color, religion, sex, gender identity, sexual orientation and/or national origin.” (Emphasis added)</a:t>
            </a:r>
          </a:p>
          <a:p>
            <a:pPr marL="0" indent="0">
              <a:buNone/>
            </a:pPr>
            <a:endParaRPr lang="en-US" dirty="0"/>
          </a:p>
        </p:txBody>
      </p:sp>
    </p:spTree>
    <p:extLst>
      <p:ext uri="{BB962C8B-B14F-4D97-AF65-F5344CB8AC3E}">
        <p14:creationId xmlns:p14="http://schemas.microsoft.com/office/powerpoint/2010/main" val="380075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6</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p:txBody>
          <a:bodyPr/>
          <a:lstStyle/>
          <a:p>
            <a:pPr marL="514350" indent="-514350">
              <a:buFont typeface="+mj-lt"/>
              <a:buAutoNum type="romanUcPeriod"/>
            </a:pPr>
            <a:r>
              <a:rPr lang="en-US" sz="2000" b="1" dirty="0">
                <a:latin typeface="+mj-lt"/>
                <a:ea typeface="Calibri" panose="020F0502020204030204" pitchFamily="34" charset="0"/>
                <a:cs typeface="Arial" panose="020B0604020202020204" pitchFamily="34" charset="0"/>
              </a:rPr>
              <a:t>A Contractor’s Duty To Be Affirmative (</a:t>
            </a:r>
            <a:r>
              <a:rPr lang="en-US" sz="2000" b="1" dirty="0" err="1">
                <a:latin typeface="+mj-lt"/>
                <a:ea typeface="Calibri" panose="020F0502020204030204" pitchFamily="34" charset="0"/>
                <a:cs typeface="Arial" panose="020B0604020202020204" pitchFamily="34" charset="0"/>
              </a:rPr>
              <a:t>con’t</a:t>
            </a:r>
            <a:r>
              <a:rPr lang="en-US" sz="2000" b="1" dirty="0">
                <a:latin typeface="+mj-lt"/>
                <a:ea typeface="Calibri" panose="020F0502020204030204" pitchFamily="34" charset="0"/>
                <a:cs typeface="Arial" panose="020B0604020202020204" pitchFamily="34" charset="0"/>
              </a:rPr>
              <a:t>)</a:t>
            </a:r>
            <a:endParaRPr lang="en-US" sz="2000" b="1" dirty="0">
              <a:latin typeface="+mj-lt"/>
            </a:endParaRPr>
          </a:p>
        </p:txBody>
      </p:sp>
      <p:sp>
        <p:nvSpPr>
          <p:cNvPr id="13" name="Content Placeholder 12">
            <a:extLst>
              <a:ext uri="{FF2B5EF4-FFF2-40B4-BE49-F238E27FC236}">
                <a16:creationId xmlns:a16="http://schemas.microsoft.com/office/drawing/2014/main" id="{EB06F11D-D136-9949-8296-F23C5BCE17BE}"/>
              </a:ext>
            </a:extLst>
          </p:cNvPr>
          <p:cNvSpPr>
            <a:spLocks noGrp="1"/>
          </p:cNvSpPr>
          <p:nvPr>
            <p:ph sz="half" idx="1"/>
          </p:nvPr>
        </p:nvSpPr>
        <p:spPr>
          <a:xfrm>
            <a:off x="-30480" y="1181100"/>
            <a:ext cx="8107680" cy="3505200"/>
          </a:xfrm>
        </p:spPr>
        <p:txBody>
          <a:bodyPr/>
          <a:lstStyle/>
          <a:p>
            <a:pPr marL="685800" lvl="2" indent="0">
              <a:buClrTx/>
              <a:buSzPct val="100000"/>
              <a:buNone/>
            </a:pPr>
            <a:r>
              <a:rPr lang="en-US" sz="1800" dirty="0"/>
              <a:t>(So, one undertakes affirmative action, “to ensure” non-discrimination)</a:t>
            </a:r>
          </a:p>
          <a:p>
            <a:pPr marL="685800" lvl="2" indent="0">
              <a:buClrTx/>
              <a:buSzPct val="100000"/>
              <a:buNone/>
            </a:pPr>
            <a:r>
              <a:rPr lang="en-US" sz="1800" dirty="0"/>
              <a:t>So, this is a broad, powerful, but undefined </a:t>
            </a:r>
            <a:r>
              <a:rPr lang="en-US" sz="1800" u="sng" dirty="0"/>
              <a:t>requirement</a:t>
            </a:r>
            <a:r>
              <a:rPr lang="en-US" sz="1800" dirty="0"/>
              <a:t> and permission, both, to act:</a:t>
            </a:r>
          </a:p>
          <a:p>
            <a:pPr lvl="2">
              <a:buClrTx/>
              <a:buSzPct val="100000"/>
              <a:buFontTx/>
              <a:buChar char="–"/>
            </a:pPr>
            <a:r>
              <a:rPr lang="en-US" sz="1800" dirty="0"/>
              <a:t>	Have you created a Strategic Plan for your 2021 D&amp;I 	actions/efforts, or have you decided to run all of your D&amp;I 	through your Affirmative Action Plans?</a:t>
            </a:r>
          </a:p>
          <a:p>
            <a:pPr marL="0" indent="0">
              <a:buNone/>
            </a:pPr>
            <a:endParaRPr lang="en-US" dirty="0"/>
          </a:p>
        </p:txBody>
      </p:sp>
    </p:spTree>
    <p:extLst>
      <p:ext uri="{BB962C8B-B14F-4D97-AF65-F5344CB8AC3E}">
        <p14:creationId xmlns:p14="http://schemas.microsoft.com/office/powerpoint/2010/main" val="428497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365BD-C958-3742-A136-ED6DEFEC50FD}"/>
              </a:ext>
            </a:extLst>
          </p:cNvPr>
          <p:cNvSpPr>
            <a:spLocks noGrp="1"/>
          </p:cNvSpPr>
          <p:nvPr>
            <p:ph type="sldNum" sz="quarter" idx="4"/>
          </p:nvPr>
        </p:nvSpPr>
        <p:spPr>
          <a:xfrm>
            <a:off x="8689086" y="4686300"/>
            <a:ext cx="457201" cy="457201"/>
          </a:xfrm>
          <a:prstGeom prst="rect">
            <a:avLst/>
          </a:prstGeom>
        </p:spPr>
        <p:txBody>
          <a:bodyPr/>
          <a:lstStyle/>
          <a:p>
            <a:fld id="{F602A9B8-2EB8-419F-9848-5814CC173019}" type="slidenum">
              <a:rPr lang="en-US" altLang="en-US" smtClean="0"/>
              <a:pPr/>
              <a:t>7</a:t>
            </a:fld>
            <a:endParaRPr lang="en-US" altLang="en-US" dirty="0"/>
          </a:p>
        </p:txBody>
      </p:sp>
      <p:sp>
        <p:nvSpPr>
          <p:cNvPr id="12" name="Title 11">
            <a:extLst>
              <a:ext uri="{FF2B5EF4-FFF2-40B4-BE49-F238E27FC236}">
                <a16:creationId xmlns:a16="http://schemas.microsoft.com/office/drawing/2014/main" id="{409C1439-0D58-9E4B-8D98-EA1FA1033B5E}"/>
              </a:ext>
            </a:extLst>
          </p:cNvPr>
          <p:cNvSpPr>
            <a:spLocks noGrp="1"/>
          </p:cNvSpPr>
          <p:nvPr>
            <p:ph type="title"/>
          </p:nvPr>
        </p:nvSpPr>
        <p:spPr>
          <a:xfrm>
            <a:off x="0" y="133350"/>
            <a:ext cx="7372350" cy="685800"/>
          </a:xfrm>
        </p:spPr>
        <p:txBody>
          <a:bodyPr/>
          <a:lstStyle/>
          <a:p>
            <a:pPr marL="514350" indent="-514350">
              <a:buFont typeface="+mj-lt"/>
              <a:buAutoNum type="romanUcPeriod"/>
            </a:pPr>
            <a:r>
              <a:rPr lang="en-US" sz="2000" b="1" dirty="0">
                <a:latin typeface="+mj-lt"/>
                <a:ea typeface="Calibri" panose="020F0502020204030204" pitchFamily="34" charset="0"/>
                <a:cs typeface="Arial" panose="020B0604020202020204" pitchFamily="34" charset="0"/>
              </a:rPr>
              <a:t>A Contractor’s Duty To Be Affirmative (</a:t>
            </a:r>
            <a:r>
              <a:rPr lang="en-US" sz="2000" b="1" dirty="0" err="1">
                <a:latin typeface="+mj-lt"/>
                <a:ea typeface="Calibri" panose="020F0502020204030204" pitchFamily="34" charset="0"/>
                <a:cs typeface="Arial" panose="020B0604020202020204" pitchFamily="34" charset="0"/>
              </a:rPr>
              <a:t>con't</a:t>
            </a:r>
            <a:r>
              <a:rPr lang="en-US" sz="2000" b="1" dirty="0">
                <a:latin typeface="+mj-lt"/>
                <a:ea typeface="Calibri" panose="020F0502020204030204" pitchFamily="34" charset="0"/>
                <a:cs typeface="Arial" panose="020B0604020202020204" pitchFamily="34" charset="0"/>
              </a:rPr>
              <a:t>)</a:t>
            </a:r>
            <a:endParaRPr lang="en-US" sz="2000" b="1" dirty="0">
              <a:latin typeface="+mj-lt"/>
            </a:endParaRPr>
          </a:p>
        </p:txBody>
      </p:sp>
      <p:pic>
        <p:nvPicPr>
          <p:cNvPr id="5" name="Picture 6" descr="http://www.thebubbler.com/gallery/data/523/medium/00290030.JPG"/>
          <p:cNvPicPr>
            <a:picLocks noChangeAspect="1" noChangeArrowheads="1"/>
          </p:cNvPicPr>
          <p:nvPr/>
        </p:nvPicPr>
        <p:blipFill>
          <a:blip r:embed="rId2" cstate="print"/>
          <a:srcRect/>
          <a:stretch>
            <a:fillRect/>
          </a:stretch>
        </p:blipFill>
        <p:spPr bwMode="auto">
          <a:xfrm>
            <a:off x="5943600" y="1428750"/>
            <a:ext cx="2006600" cy="3009900"/>
          </a:xfrm>
          <a:prstGeom prst="rect">
            <a:avLst/>
          </a:prstGeom>
          <a:noFill/>
          <a:ln w="9525">
            <a:noFill/>
            <a:miter lim="800000"/>
            <a:headEnd/>
            <a:tailEnd/>
          </a:ln>
        </p:spPr>
      </p:pic>
      <p:sp>
        <p:nvSpPr>
          <p:cNvPr id="3" name="TextBox 2"/>
          <p:cNvSpPr txBox="1"/>
          <p:nvPr/>
        </p:nvSpPr>
        <p:spPr>
          <a:xfrm>
            <a:off x="457200" y="971550"/>
            <a:ext cx="5257800" cy="4247317"/>
          </a:xfrm>
          <a:prstGeom prst="rect">
            <a:avLst/>
          </a:prstGeom>
          <a:noFill/>
        </p:spPr>
        <p:txBody>
          <a:bodyPr wrap="square" rtlCol="0">
            <a:spAutoFit/>
          </a:bodyPr>
          <a:lstStyle/>
          <a:p>
            <a:r>
              <a:rPr lang="en-US" b="1" dirty="0">
                <a:latin typeface="+mn-lt"/>
              </a:rPr>
              <a:t>Second, the way contractors are “to ensure” non-discrimination  assists contractors to “ensure” non-discrimination is to be a “Scout” or an investigator</a:t>
            </a:r>
            <a:endParaRPr lang="en-US" sz="1800" b="1" dirty="0">
              <a:latin typeface="+mn-lt"/>
            </a:endParaRPr>
          </a:p>
          <a:p>
            <a:endParaRPr lang="en-US" sz="1800" dirty="0">
              <a:latin typeface="+mn-lt"/>
            </a:endParaRPr>
          </a:p>
          <a:p>
            <a:pPr marL="285750" indent="-285750">
              <a:buFont typeface="Arial" panose="020B0604020202020204" pitchFamily="34" charset="0"/>
              <a:buChar char="•"/>
            </a:pPr>
            <a:r>
              <a:rPr lang="en-US" sz="1800" dirty="0">
                <a:latin typeface="+mn-lt"/>
              </a:rPr>
              <a:t>See:</a:t>
            </a:r>
          </a:p>
          <a:p>
            <a:pPr marL="628650" lvl="1" indent="-285750">
              <a:buFont typeface="Arial" panose="020B0604020202020204" pitchFamily="34" charset="0"/>
              <a:buChar char="•"/>
            </a:pPr>
            <a:r>
              <a:rPr lang="en-US" dirty="0">
                <a:latin typeface="+mn-lt"/>
              </a:rPr>
              <a:t>41 CFR Section 60-2.10 </a:t>
            </a:r>
            <a:r>
              <a:rPr lang="en-US" b="1" dirty="0">
                <a:latin typeface="+mn-lt"/>
              </a:rPr>
              <a:t>(Executive Order 11246 Rules for Minorities and Women</a:t>
            </a:r>
            <a:r>
              <a:rPr lang="en-US" dirty="0">
                <a:latin typeface="+mn-lt"/>
              </a:rPr>
              <a:t>); </a:t>
            </a:r>
          </a:p>
          <a:p>
            <a:pPr marL="628650" lvl="1" indent="-285750">
              <a:buFont typeface="Arial" panose="020B0604020202020204" pitchFamily="34" charset="0"/>
              <a:buChar char="•"/>
            </a:pPr>
            <a:r>
              <a:rPr lang="en-US" dirty="0">
                <a:latin typeface="+mn-lt"/>
              </a:rPr>
              <a:t>41 CFR Section 60-2.17(b); </a:t>
            </a:r>
          </a:p>
          <a:p>
            <a:pPr marL="628650" lvl="1" indent="-285750">
              <a:buFont typeface="Arial" panose="020B0604020202020204" pitchFamily="34" charset="0"/>
              <a:buChar char="•"/>
            </a:pPr>
            <a:r>
              <a:rPr lang="en-US" dirty="0">
                <a:latin typeface="+mn-lt"/>
              </a:rPr>
              <a:t>41 CFR Section 60-300.44(a) (</a:t>
            </a:r>
            <a:r>
              <a:rPr lang="en-US" b="1" dirty="0">
                <a:latin typeface="+mn-lt"/>
              </a:rPr>
              <a:t>VEVRAA Rules</a:t>
            </a:r>
            <a:r>
              <a:rPr lang="en-US" dirty="0">
                <a:latin typeface="+mn-lt"/>
              </a:rPr>
              <a:t>); </a:t>
            </a:r>
          </a:p>
          <a:p>
            <a:pPr marL="628650" lvl="1" indent="-285750">
              <a:buFont typeface="Arial" panose="020B0604020202020204" pitchFamily="34" charset="0"/>
              <a:buChar char="•"/>
            </a:pPr>
            <a:r>
              <a:rPr lang="en-US" dirty="0">
                <a:latin typeface="+mn-lt"/>
              </a:rPr>
              <a:t>41 CFR Section 60-741.44(a) (</a:t>
            </a:r>
            <a:r>
              <a:rPr lang="en-US" b="1" dirty="0">
                <a:latin typeface="+mn-lt"/>
              </a:rPr>
              <a:t>Section 503 Rules for Individuals with a Disability</a:t>
            </a:r>
            <a:r>
              <a:rPr lang="en-US" dirty="0">
                <a:latin typeface="+mn-lt"/>
              </a:rPr>
              <a:t>)</a:t>
            </a:r>
          </a:p>
          <a:p>
            <a:pPr marL="342900" indent="-342900">
              <a:buFont typeface="+mj-lt"/>
              <a:buAutoNum type="arabicPeriod" startAt="2"/>
            </a:pPr>
            <a:endParaRPr lang="en-US" dirty="0"/>
          </a:p>
        </p:txBody>
      </p:sp>
    </p:spTree>
    <p:extLst>
      <p:ext uri="{BB962C8B-B14F-4D97-AF65-F5344CB8AC3E}">
        <p14:creationId xmlns:p14="http://schemas.microsoft.com/office/powerpoint/2010/main" val="395653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102160-F6CA-4304-9A41-20B0824A2225}"/>
              </a:ext>
            </a:extLst>
          </p:cNvPr>
          <p:cNvSpPr>
            <a:spLocks noGrp="1"/>
          </p:cNvSpPr>
          <p:nvPr>
            <p:ph type="sldNum" sz="quarter" idx="4"/>
          </p:nvPr>
        </p:nvSpPr>
        <p:spPr/>
        <p:txBody>
          <a:bodyPr/>
          <a:lstStyle/>
          <a:p>
            <a:pPr>
              <a:defRPr/>
            </a:pPr>
            <a:fld id="{F602A9B8-2EB8-419F-9848-5814CC173019}" type="slidenum">
              <a:rPr lang="en-US" altLang="en-US" smtClean="0"/>
              <a:pPr>
                <a:defRPr/>
              </a:pPr>
              <a:t>8</a:t>
            </a:fld>
            <a:endParaRPr lang="en-US" altLang="en-US" dirty="0"/>
          </a:p>
        </p:txBody>
      </p:sp>
      <p:sp>
        <p:nvSpPr>
          <p:cNvPr id="3" name="Title 2">
            <a:extLst>
              <a:ext uri="{FF2B5EF4-FFF2-40B4-BE49-F238E27FC236}">
                <a16:creationId xmlns:a16="http://schemas.microsoft.com/office/drawing/2014/main" id="{42D98A8E-3ADC-4929-B164-740B9F29EE1C}"/>
              </a:ext>
            </a:extLst>
          </p:cNvPr>
          <p:cNvSpPr>
            <a:spLocks noGrp="1"/>
          </p:cNvSpPr>
          <p:nvPr>
            <p:ph type="title"/>
          </p:nvPr>
        </p:nvSpPr>
        <p:spPr>
          <a:xfrm>
            <a:off x="76200" y="57150"/>
            <a:ext cx="7372350" cy="685800"/>
          </a:xfrm>
        </p:spPr>
        <p:txBody>
          <a:bodyPr/>
          <a:lstStyle/>
          <a:p>
            <a:r>
              <a:rPr lang="en-US" sz="2000" b="1" dirty="0"/>
              <a:t>II. Your AAPs for Women &amp; Minorities Require D&amp;I Efforts</a:t>
            </a:r>
          </a:p>
        </p:txBody>
      </p:sp>
      <p:sp>
        <p:nvSpPr>
          <p:cNvPr id="4" name="Content Placeholder 3">
            <a:extLst>
              <a:ext uri="{FF2B5EF4-FFF2-40B4-BE49-F238E27FC236}">
                <a16:creationId xmlns:a16="http://schemas.microsoft.com/office/drawing/2014/main" id="{77716E36-F571-4885-A04B-1A26A7728A1D}"/>
              </a:ext>
            </a:extLst>
          </p:cNvPr>
          <p:cNvSpPr>
            <a:spLocks noGrp="1"/>
          </p:cNvSpPr>
          <p:nvPr>
            <p:ph sz="half" idx="1"/>
          </p:nvPr>
        </p:nvSpPr>
        <p:spPr>
          <a:xfrm>
            <a:off x="-22860" y="874514"/>
            <a:ext cx="8305800" cy="3394472"/>
          </a:xfrm>
        </p:spPr>
        <p:txBody>
          <a:bodyPr/>
          <a:lstStyle/>
          <a:p>
            <a:pPr marL="342900" marR="0" lvl="0" indent="-342900">
              <a:spcBef>
                <a:spcPts val="0"/>
              </a:spcBef>
              <a:spcAft>
                <a:spcPts val="600"/>
              </a:spcAft>
              <a:buFont typeface="+mj-lt"/>
              <a:buAutoNum type="alphaLcParenR"/>
            </a:pPr>
            <a:r>
              <a:rPr lang="en-US" sz="1500" b="1" dirty="0">
                <a:solidFill>
                  <a:srgbClr val="000000"/>
                </a:solidFill>
                <a:effectLst/>
                <a:latin typeface="+mj-lt"/>
                <a:ea typeface="Times New Roman" panose="02020603050405020304" pitchFamily="18" charset="0"/>
                <a:cs typeface="Arial" panose="020B0604020202020204" pitchFamily="34" charset="0"/>
              </a:rPr>
              <a:t>The Contractor’s Duty to be a “Scout”/Investigator of its Employment Diversity (</a:t>
            </a:r>
            <a:r>
              <a:rPr lang="en-US" sz="1500" b="1" dirty="0" err="1">
                <a:solidFill>
                  <a:srgbClr val="000000"/>
                </a:solidFill>
                <a:effectLst/>
                <a:latin typeface="+mj-lt"/>
                <a:ea typeface="Times New Roman" panose="02020603050405020304" pitchFamily="18" charset="0"/>
                <a:cs typeface="Arial" panose="020B0604020202020204" pitchFamily="34" charset="0"/>
              </a:rPr>
              <a:t>con’t</a:t>
            </a:r>
            <a:r>
              <a:rPr lang="en-US" sz="1500" b="1" dirty="0">
                <a:solidFill>
                  <a:srgbClr val="000000"/>
                </a:solidFill>
                <a:effectLst/>
                <a:latin typeface="+mj-lt"/>
                <a:ea typeface="Times New Roman" panose="02020603050405020304" pitchFamily="18" charset="0"/>
                <a:cs typeface="Arial" panose="020B0604020202020204" pitchFamily="34" charset="0"/>
              </a:rPr>
              <a:t>)</a:t>
            </a:r>
            <a:endParaRPr lang="en-US" sz="1500" dirty="0">
              <a:effectLst/>
              <a:latin typeface="+mj-lt"/>
              <a:ea typeface="Calibri" panose="020F0502020204030204" pitchFamily="34" charset="0"/>
              <a:cs typeface="Times New Roman" panose="02020603050405020304" pitchFamily="18" charset="0"/>
            </a:endParaRPr>
          </a:p>
          <a:p>
            <a:pPr marL="0" marR="0" lvl="0" indent="0">
              <a:spcBef>
                <a:spcPts val="0"/>
              </a:spcBef>
              <a:spcAft>
                <a:spcPts val="600"/>
              </a:spcAft>
              <a:buNone/>
            </a:pPr>
            <a:r>
              <a:rPr lang="en-US" sz="1400" b="1" dirty="0">
                <a:latin typeface="+mj-lt"/>
                <a:ea typeface="Calibri" panose="020F0502020204030204" pitchFamily="34" charset="0"/>
                <a:cs typeface="Times New Roman" panose="02020603050405020304" pitchFamily="18" charset="0"/>
              </a:rPr>
              <a:t>     </a:t>
            </a:r>
            <a:r>
              <a:rPr lang="en-US" sz="1400" b="1" dirty="0">
                <a:effectLst/>
                <a:latin typeface="+mj-lt"/>
                <a:ea typeface="Calibri" panose="020F0502020204030204" pitchFamily="34" charset="0"/>
                <a:cs typeface="Times New Roman" panose="02020603050405020304" pitchFamily="18" charset="0"/>
              </a:rPr>
              <a:t>41 CFR Section 60-2.10 “</a:t>
            </a:r>
            <a:r>
              <a:rPr lang="en-US" sz="1400" b="1" i="1" dirty="0">
                <a:effectLst/>
                <a:latin typeface="+mj-lt"/>
                <a:ea typeface="Calibri" panose="020F0502020204030204" pitchFamily="34" charset="0"/>
                <a:cs typeface="Times New Roman" panose="02020603050405020304" pitchFamily="18" charset="0"/>
              </a:rPr>
              <a:t>Purpose</a:t>
            </a:r>
            <a:r>
              <a:rPr lang="en-US" sz="1400" i="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196596" indent="0">
              <a:spcBef>
                <a:spcPts val="0"/>
              </a:spcBef>
              <a:spcAft>
                <a:spcPts val="600"/>
              </a:spcAft>
              <a:buNone/>
            </a:pPr>
            <a:r>
              <a:rPr lang="en-US" sz="1400" b="1" dirty="0">
                <a:effectLst/>
                <a:latin typeface="+mj-lt"/>
                <a:ea typeface="Calibri" panose="020F0502020204030204" pitchFamily="34" charset="0"/>
                <a:cs typeface="Times New Roman" panose="02020603050405020304" pitchFamily="18" charset="0"/>
              </a:rPr>
              <a:t>(1)</a:t>
            </a:r>
            <a:r>
              <a:rPr lang="en-US" sz="1400" dirty="0">
                <a:effectLst/>
                <a:latin typeface="+mj-lt"/>
                <a:ea typeface="Calibri" panose="020F0502020204030204" pitchFamily="34" charset="0"/>
                <a:cs typeface="Times New Roman" panose="02020603050405020304" pitchFamily="18" charset="0"/>
              </a:rPr>
              <a:t> An affirmative action program is a management tool designed to ensure equal employment opportunity. A central premise underlying affirmative action is that, absent discrimination, over time a contractor’s workforce, generally, will reflect the gender, racial and ethnic profile of the labor pools from which the contractor recruits and selects.</a:t>
            </a:r>
            <a:r>
              <a:rPr lang="en-US" sz="1400" b="1" dirty="0">
                <a:effectLst/>
                <a:latin typeface="+mj-lt"/>
                <a:ea typeface="Calibri" panose="020F0502020204030204" pitchFamily="34" charset="0"/>
                <a:cs typeface="Times New Roman" panose="02020603050405020304" pitchFamily="18" charset="0"/>
              </a:rPr>
              <a:t> Affirmative action programs contain a diagnostic component which includes a number of quantitative analyses designed to evaluate the composition of the workforce of the contractor and compare it to the composition of the relevant labor pools. Affirmative action programs also include action-oriented programs. If women and minorities are not being employed at a rate to be expected given their availability in the relevant labor pool, the contractor’s affirmative action program includes specific practical steps designed to address this underutilization.</a:t>
            </a:r>
            <a:r>
              <a:rPr lang="en-US" sz="1400" dirty="0">
                <a:effectLst/>
                <a:latin typeface="+mj-lt"/>
                <a:ea typeface="Calibri" panose="020F0502020204030204" pitchFamily="34" charset="0"/>
                <a:cs typeface="Times New Roman" panose="02020603050405020304" pitchFamily="18" charset="0"/>
              </a:rPr>
              <a:t> </a:t>
            </a:r>
            <a:r>
              <a:rPr lang="en-US" sz="1400" b="1" i="1" dirty="0">
                <a:solidFill>
                  <a:schemeClr val="accent1"/>
                </a:solidFill>
                <a:effectLst/>
                <a:latin typeface="+mj-lt"/>
                <a:ea typeface="Calibri" panose="020F0502020204030204" pitchFamily="34" charset="0"/>
                <a:cs typeface="Times New Roman" panose="02020603050405020304" pitchFamily="18" charset="0"/>
              </a:rPr>
              <a:t>(emphases added) </a:t>
            </a:r>
            <a:r>
              <a:rPr lang="en-US" sz="1400" dirty="0">
                <a:effectLst/>
                <a:latin typeface="+mj-lt"/>
                <a:ea typeface="Calibri" panose="020F0502020204030204" pitchFamily="34" charset="0"/>
                <a:cs typeface="Times New Roman" panose="02020603050405020304" pitchFamily="18" charset="0"/>
              </a:rPr>
              <a:t>Effective affirmative action programs also include internal auditing and reporting systems as a means of measuring the contractor’s progress toward achieving the workforce that would be expected in the absence of discrimination.”</a:t>
            </a:r>
            <a:endParaRPr lang="en-US" sz="1400" dirty="0"/>
          </a:p>
        </p:txBody>
      </p:sp>
    </p:spTree>
    <p:extLst>
      <p:ext uri="{BB962C8B-B14F-4D97-AF65-F5344CB8AC3E}">
        <p14:creationId xmlns:p14="http://schemas.microsoft.com/office/powerpoint/2010/main" val="1243874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102160-F6CA-4304-9A41-20B0824A2225}"/>
              </a:ext>
            </a:extLst>
          </p:cNvPr>
          <p:cNvSpPr>
            <a:spLocks noGrp="1"/>
          </p:cNvSpPr>
          <p:nvPr>
            <p:ph type="sldNum" sz="quarter" idx="4"/>
          </p:nvPr>
        </p:nvSpPr>
        <p:spPr/>
        <p:txBody>
          <a:bodyPr/>
          <a:lstStyle/>
          <a:p>
            <a:pPr>
              <a:defRPr/>
            </a:pPr>
            <a:fld id="{F602A9B8-2EB8-419F-9848-5814CC173019}" type="slidenum">
              <a:rPr lang="en-US" altLang="en-US" smtClean="0"/>
              <a:pPr>
                <a:defRPr/>
              </a:pPr>
              <a:t>9</a:t>
            </a:fld>
            <a:endParaRPr lang="en-US" altLang="en-US" dirty="0"/>
          </a:p>
        </p:txBody>
      </p:sp>
      <p:sp>
        <p:nvSpPr>
          <p:cNvPr id="3" name="Title 2">
            <a:extLst>
              <a:ext uri="{FF2B5EF4-FFF2-40B4-BE49-F238E27FC236}">
                <a16:creationId xmlns:a16="http://schemas.microsoft.com/office/drawing/2014/main" id="{42D98A8E-3ADC-4929-B164-740B9F29EE1C}"/>
              </a:ext>
            </a:extLst>
          </p:cNvPr>
          <p:cNvSpPr>
            <a:spLocks noGrp="1"/>
          </p:cNvSpPr>
          <p:nvPr>
            <p:ph type="title"/>
          </p:nvPr>
        </p:nvSpPr>
        <p:spPr>
          <a:xfrm>
            <a:off x="152400" y="-38100"/>
            <a:ext cx="7372350" cy="685800"/>
          </a:xfrm>
        </p:spPr>
        <p:txBody>
          <a:bodyPr/>
          <a:lstStyle/>
          <a:p>
            <a:r>
              <a:rPr lang="en-US" sz="2000" b="1" dirty="0"/>
              <a:t>II. Your AAPs Require D&amp;I Efforts (con’t)</a:t>
            </a:r>
          </a:p>
        </p:txBody>
      </p:sp>
      <p:sp>
        <p:nvSpPr>
          <p:cNvPr id="4" name="Content Placeholder 3">
            <a:extLst>
              <a:ext uri="{FF2B5EF4-FFF2-40B4-BE49-F238E27FC236}">
                <a16:creationId xmlns:a16="http://schemas.microsoft.com/office/drawing/2014/main" id="{77716E36-F571-4885-A04B-1A26A7728A1D}"/>
              </a:ext>
            </a:extLst>
          </p:cNvPr>
          <p:cNvSpPr>
            <a:spLocks noGrp="1"/>
          </p:cNvSpPr>
          <p:nvPr>
            <p:ph sz="half" idx="1"/>
          </p:nvPr>
        </p:nvSpPr>
        <p:spPr>
          <a:xfrm>
            <a:off x="152400" y="647700"/>
            <a:ext cx="8229600" cy="3394472"/>
          </a:xfrm>
        </p:spPr>
        <p:txBody>
          <a:bodyPr/>
          <a:lstStyle/>
          <a:p>
            <a:pPr marL="342900" marR="0" lvl="0" indent="-342900">
              <a:spcBef>
                <a:spcPts val="0"/>
              </a:spcBef>
              <a:spcAft>
                <a:spcPts val="600"/>
              </a:spcAft>
              <a:buFont typeface="+mj-lt"/>
              <a:buAutoNum type="alphaLcParenR"/>
            </a:pPr>
            <a:r>
              <a:rPr lang="en-US" sz="15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The Contractor’s Duty to be a “Scout”/Investigator (con’t)</a:t>
            </a:r>
            <a:endParaRPr lang="en-US" sz="15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spcBef>
                <a:spcPts val="0"/>
              </a:spcBef>
              <a:spcAft>
                <a:spcPts val="600"/>
              </a:spcAft>
              <a:buNone/>
            </a:pPr>
            <a:r>
              <a:rPr lang="en-US" sz="1400" b="1" dirty="0">
                <a:effectLst/>
                <a:latin typeface="+mj-lt"/>
                <a:ea typeface="Calibri" panose="020F0502020204030204" pitchFamily="34" charset="0"/>
                <a:cs typeface="Times New Roman" panose="02020603050405020304" pitchFamily="18" charset="0"/>
              </a:rPr>
              <a:t>41 CFR Section 60-2.10 (con’t): </a:t>
            </a:r>
          </a:p>
          <a:p>
            <a:pPr marL="342900" marR="0" lvl="0" indent="-342900">
              <a:spcBef>
                <a:spcPts val="0"/>
              </a:spcBef>
              <a:spcAft>
                <a:spcPts val="600"/>
              </a:spcAft>
              <a:buFont typeface="+mj-lt"/>
              <a:buAutoNum type="alphaLcParenBoth"/>
            </a:pPr>
            <a:r>
              <a:rPr lang="en-US" sz="1400" b="1" dirty="0">
                <a:effectLst/>
                <a:latin typeface="+mj-lt"/>
                <a:ea typeface="Calibri" panose="020F0502020204030204" pitchFamily="34" charset="0"/>
                <a:cs typeface="Times New Roman" panose="02020603050405020304" pitchFamily="18" charset="0"/>
              </a:rPr>
              <a:t> “</a:t>
            </a:r>
            <a:r>
              <a:rPr lang="en-US" sz="1400" b="1" i="1" dirty="0">
                <a:effectLst/>
                <a:latin typeface="+mj-lt"/>
                <a:ea typeface="Calibri" panose="020F0502020204030204" pitchFamily="34" charset="0"/>
                <a:cs typeface="Times New Roman" panose="02020603050405020304" pitchFamily="18" charset="0"/>
              </a:rPr>
              <a:t>Purpose</a:t>
            </a:r>
            <a:r>
              <a:rPr lang="en-US" sz="1400" i="1" dirty="0">
                <a:effectLst/>
                <a:latin typeface="+mj-lt"/>
                <a:ea typeface="Calibri" panose="020F0502020204030204" pitchFamily="34" charset="0"/>
                <a:cs typeface="Times New Roman" panose="02020603050405020304" pitchFamily="18" charset="0"/>
              </a:rPr>
              <a:t> (con’t). </a:t>
            </a:r>
            <a:endParaRPr lang="en-US" sz="1400" dirty="0">
              <a:effectLst/>
              <a:latin typeface="+mj-lt"/>
              <a:ea typeface="Calibri" panose="020F0502020204030204" pitchFamily="34" charset="0"/>
              <a:cs typeface="Times New Roman" panose="02020603050405020304" pitchFamily="18" charset="0"/>
            </a:endParaRPr>
          </a:p>
          <a:p>
            <a:pPr marL="196596" marR="0" indent="0">
              <a:spcBef>
                <a:spcPts val="0"/>
              </a:spcBef>
              <a:spcAft>
                <a:spcPts val="600"/>
              </a:spcAft>
              <a:buNone/>
            </a:pP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(2)</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An affirmative action program also ensures equal employment opportunity by institutionalizing the contractor’s commitment to equality in every aspect of the employment process. </a:t>
            </a:r>
            <a:r>
              <a:rPr lang="en-US" sz="1400" b="1" dirty="0">
                <a:solidFill>
                  <a:schemeClr val="tx2"/>
                </a:solidFill>
                <a:effectLst/>
                <a:latin typeface="Century Gothic" panose="020B0502020202020204" pitchFamily="34" charset="0"/>
                <a:ea typeface="Calibri" panose="020F0502020204030204" pitchFamily="34" charset="0"/>
                <a:cs typeface="Times New Roman" panose="02020603050405020304" pitchFamily="18" charset="0"/>
              </a:rPr>
              <a:t>Therefore, as part of its affirmative action program, a contractor monitors and examines its employment decisions and compensation systems to evaluate the impact of those systems on women and minorities. </a:t>
            </a:r>
            <a:r>
              <a:rPr lang="en-US" sz="1400" b="1" i="1" dirty="0">
                <a:solidFill>
                  <a:schemeClr val="accent1"/>
                </a:solidFill>
                <a:effectLst/>
                <a:latin typeface="+mj-lt"/>
                <a:ea typeface="Calibri" panose="020F0502020204030204" pitchFamily="34" charset="0"/>
                <a:cs typeface="Times New Roman" panose="02020603050405020304" pitchFamily="18" charset="0"/>
              </a:rPr>
              <a:t>(emphases added)</a:t>
            </a:r>
            <a:r>
              <a:rPr lang="en-US" sz="1400" b="1" dirty="0">
                <a:solidFill>
                  <a:schemeClr val="tx2"/>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400" b="1" dirty="0">
              <a:solidFill>
                <a:schemeClr val="tx2"/>
              </a:solidFill>
              <a:effectLst/>
              <a:latin typeface="Cambria" panose="02040503050406030204" pitchFamily="18" charset="0"/>
              <a:ea typeface="Calibri" panose="020F0502020204030204" pitchFamily="34" charset="0"/>
              <a:cs typeface="Times New Roman" panose="02020603050405020304" pitchFamily="18" charset="0"/>
            </a:endParaRPr>
          </a:p>
          <a:p>
            <a:pPr marL="196596" marR="0" indent="0">
              <a:spcBef>
                <a:spcPts val="0"/>
              </a:spcBef>
              <a:spcAft>
                <a:spcPts val="600"/>
              </a:spcAft>
              <a:buNone/>
            </a:pP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(3)</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 </a:t>
            </a:r>
            <a:r>
              <a:rPr lang="en-US" sz="1400" b="1" dirty="0">
                <a:solidFill>
                  <a:schemeClr val="tx2"/>
                </a:solidFill>
                <a:effectLst/>
                <a:latin typeface="Century Gothic" panose="020B0502020202020204" pitchFamily="34" charset="0"/>
                <a:ea typeface="Calibri" panose="020F0502020204030204" pitchFamily="34" charset="0"/>
                <a:cs typeface="Times New Roman" panose="02020603050405020304" pitchFamily="18" charset="0"/>
              </a:rPr>
              <a:t>An affirmative action program is, thus, more than a paperwork exercise. An affirmative action program includes those policies, practices, and procedures that the contractor implements to ensure that all qualified applicants and employees are receiving an equal opportunity for recruitment, selection, advancement, and every other term and privilege associated with employment. </a:t>
            </a:r>
            <a:r>
              <a:rPr lang="en-US" sz="1400" b="1" i="1" dirty="0">
                <a:solidFill>
                  <a:schemeClr val="accent1"/>
                </a:solidFill>
                <a:effectLst/>
                <a:latin typeface="+mj-lt"/>
                <a:ea typeface="Calibri" panose="020F0502020204030204" pitchFamily="34" charset="0"/>
                <a:cs typeface="Times New Roman" panose="02020603050405020304" pitchFamily="18" charset="0"/>
              </a:rPr>
              <a:t>(emphases added) </a:t>
            </a: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Affirmative action, ideally, is a part of the way the contractor regularly conducts its business. OFCCP has found that when an affirmative action program is approached from this perspective, as a powerful management tool, there is a positive correlation between the presence of affirmative action and the absence of discrimination.”</a:t>
            </a:r>
            <a:endParaRPr lang="en-US" sz="1400" dirty="0">
              <a:effectLst/>
              <a:latin typeface="Cambria" panose="02040503050406030204" pitchFamily="18"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347925732"/>
      </p:ext>
    </p:extLst>
  </p:cSld>
  <p:clrMapOvr>
    <a:masterClrMapping/>
  </p:clrMapOvr>
</p:sld>
</file>

<file path=ppt/theme/theme1.xml><?xml version="1.0" encoding="utf-8"?>
<a:theme xmlns:a="http://schemas.openxmlformats.org/drawingml/2006/main" name="DE Academy">
  <a:themeElements>
    <a:clrScheme name="Custom 2">
      <a:dk1>
        <a:srgbClr val="1C2F41"/>
      </a:dk1>
      <a:lt1>
        <a:srgbClr val="FFFFFF"/>
      </a:lt1>
      <a:dk2>
        <a:srgbClr val="1C2F45"/>
      </a:dk2>
      <a:lt2>
        <a:srgbClr val="FFFFFF"/>
      </a:lt2>
      <a:accent1>
        <a:srgbClr val="E2462F"/>
      </a:accent1>
      <a:accent2>
        <a:srgbClr val="939C9F"/>
      </a:accent2>
      <a:accent3>
        <a:srgbClr val="008557"/>
      </a:accent3>
      <a:accent4>
        <a:srgbClr val="00517D"/>
      </a:accent4>
      <a:accent5>
        <a:srgbClr val="7C418C"/>
      </a:accent5>
      <a:accent6>
        <a:srgbClr val="FEC33E"/>
      </a:accent6>
      <a:hlink>
        <a:srgbClr val="00517D"/>
      </a:hlink>
      <a:folHlink>
        <a:srgbClr val="7C417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ousekeeping">
  <a:themeElements>
    <a:clrScheme name="Custom 2">
      <a:dk1>
        <a:srgbClr val="1C2F41"/>
      </a:dk1>
      <a:lt1>
        <a:srgbClr val="FFFFFF"/>
      </a:lt1>
      <a:dk2>
        <a:srgbClr val="1C2F45"/>
      </a:dk2>
      <a:lt2>
        <a:srgbClr val="FFFFFF"/>
      </a:lt2>
      <a:accent1>
        <a:srgbClr val="E2462F"/>
      </a:accent1>
      <a:accent2>
        <a:srgbClr val="939C9F"/>
      </a:accent2>
      <a:accent3>
        <a:srgbClr val="008557"/>
      </a:accent3>
      <a:accent4>
        <a:srgbClr val="00517D"/>
      </a:accent4>
      <a:accent5>
        <a:srgbClr val="7C418C"/>
      </a:accent5>
      <a:accent6>
        <a:srgbClr val="FEC33E"/>
      </a:accent6>
      <a:hlink>
        <a:srgbClr val="00517D"/>
      </a:hlink>
      <a:folHlink>
        <a:srgbClr val="7C417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4141</TotalTime>
  <Words>6302</Words>
  <Application>Microsoft Macintosh PowerPoint</Application>
  <PresentationFormat>On-screen Show (16:9)</PresentationFormat>
  <Paragraphs>322</Paragraphs>
  <Slides>42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Calibri</vt:lpstr>
      <vt:lpstr>Cambria</vt:lpstr>
      <vt:lpstr>Century Gothic</vt:lpstr>
      <vt:lpstr>Century Gothic Regular</vt:lpstr>
      <vt:lpstr>Courier New</vt:lpstr>
      <vt:lpstr>Wingdings</vt:lpstr>
      <vt:lpstr>DE Academy</vt:lpstr>
      <vt:lpstr>Housekeeping</vt:lpstr>
      <vt:lpstr>How to Connect your AAP to Diversity &amp; Inclusion Efforts</vt:lpstr>
      <vt:lpstr>Agenda</vt:lpstr>
      <vt:lpstr>A Contractor’s Duty To Be Affirmative Beyond the Mere Non-Discrimination Command of Title VII </vt:lpstr>
      <vt:lpstr>A Contractor’s Duty To Be Affirmative (con’t)</vt:lpstr>
      <vt:lpstr>A Contractor’s Duty To Be Affirmative (con’t)</vt:lpstr>
      <vt:lpstr>A Contractor’s Duty To Be Affirmative (con’t)</vt:lpstr>
      <vt:lpstr>A Contractor’s Duty To Be Affirmative (con't)</vt:lpstr>
      <vt:lpstr>II. Your AAPs for Women &amp; Minorities Require D&amp;I Efforts</vt:lpstr>
      <vt:lpstr>II. Your AAPs Require D&amp;I Efforts (con’t)</vt:lpstr>
      <vt:lpstr>II. Your AAPs Require D&amp;I Efforts (con’t)</vt:lpstr>
      <vt:lpstr>II. Your AAPs Require D&amp;I Efforts (con’t)</vt:lpstr>
      <vt:lpstr>II. Your AAPs Require D&amp;I Efforts (con’t)</vt:lpstr>
      <vt:lpstr>II. Your AAPs Require D&amp;I Efforts (con’t) </vt:lpstr>
      <vt:lpstr>II. Your AAPs Require D&amp;I Efforts (con’t)</vt:lpstr>
      <vt:lpstr>II. Your AAPs Require D&amp;I Efforts (con’t)</vt:lpstr>
      <vt:lpstr>II. Your AAPs Require D&amp;I Efforts (con’t)</vt:lpstr>
      <vt:lpstr>II. Your AAPs Require D&amp;I Efforts (con’t)</vt:lpstr>
      <vt:lpstr>II. Your AAPs Require D&amp;I Efforts (con’t)</vt:lpstr>
      <vt:lpstr>II. Your AAPs Require D&amp;I Efforts (con’t)</vt:lpstr>
      <vt:lpstr>II. Your AAPs Require D&amp;I Efforts (con’t)</vt:lpstr>
      <vt:lpstr>II. Your AAPs Require D&amp;I Efforts (con’t)</vt:lpstr>
      <vt:lpstr>II. Your AAPs Require D&amp;I Efforts (con’t)</vt:lpstr>
      <vt:lpstr>Your AAPs Require D&amp;I Efforts (con’t)</vt:lpstr>
      <vt:lpstr>II. Your AAPs Require D&amp;I Efforts (con’t)</vt:lpstr>
      <vt:lpstr>II. Your AAPs Require D&amp;I Efforts (con’t)</vt:lpstr>
      <vt:lpstr>II. Your AAPs Require D&amp;I Efforts (con’t)</vt:lpstr>
      <vt:lpstr>III. Your AAPs For PVs &amp; IWDs Require D&amp;I Efforts</vt:lpstr>
      <vt:lpstr> III. Your AAPs For PVs &amp; IWDs Require D&amp;I Efforts (con’t) </vt:lpstr>
      <vt:lpstr>III. YOUR PV And IWD AAPs Require D&amp;I Efforts (con’t) </vt:lpstr>
      <vt:lpstr>III. YOUR PV And IWD AAPs Require D&amp;I Efforts (con’t) </vt:lpstr>
      <vt:lpstr>III. YOUR PV And IWD AAPs Require D&amp;I Efforts (con’t) </vt:lpstr>
      <vt:lpstr>III. YOUR PV And IWD AAPs Require D&amp;I Efforts (con’t) </vt:lpstr>
      <vt:lpstr>III. YOUR PV And IWD AAPs Require D&amp;I Efforts (con’t) </vt:lpstr>
      <vt:lpstr>III. YOUR PV And IWD AAPs Require D&amp;I Efforts (con’t) </vt:lpstr>
      <vt:lpstr>III. YOUR PV And IWD AAPs Require D&amp;I Efforts (con’t) </vt:lpstr>
      <vt:lpstr>III. YOUR PV And IWD AAPs Require D&amp;I Efforts (con’t) </vt:lpstr>
      <vt:lpstr>III. YOUR PV And IWD AAPs Require D&amp;I Efforts (con’t) </vt:lpstr>
      <vt:lpstr>III. Your AAPs For PVs &amp; IWDs Require D&amp;I Efforts (con’t)</vt:lpstr>
      <vt:lpstr>III. Your AAPs For PVs &amp; IWDs Require D&amp;I Efforts (con’t)</vt:lpstr>
      <vt:lpstr>III. Your AAPs For PVs &amp; IWDs Require D&amp;I Efforts (con’t)</vt:lpstr>
      <vt:lpstr>Stay Up-to-Date with Changing Regulations</vt:lpstr>
      <vt:lpstr>       </vt:lpstr>
    </vt:vector>
  </TitlesOfParts>
  <Manager/>
  <Company>DirectEmployers Association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DEAMcon Template</dc:title>
  <dc:subject/>
  <dc:creator>Candee Chambers</dc:creator>
  <cp:keywords/>
  <dc:description/>
  <cp:lastModifiedBy>Kacie Clark</cp:lastModifiedBy>
  <cp:revision>371</cp:revision>
  <cp:lastPrinted>2021-04-19T19:14:23Z</cp:lastPrinted>
  <dcterms:created xsi:type="dcterms:W3CDTF">2011-11-10T19:07:11Z</dcterms:created>
  <dcterms:modified xsi:type="dcterms:W3CDTF">2021-04-23T14:08:47Z</dcterms:modified>
  <cp:category/>
</cp:coreProperties>
</file>