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304" r:id="rId4"/>
    <p:sldId id="305" r:id="rId5"/>
    <p:sldId id="261" r:id="rId6"/>
    <p:sldId id="300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4" r:id="rId19"/>
    <p:sldId id="298" r:id="rId20"/>
    <p:sldId id="302" r:id="rId21"/>
    <p:sldId id="286" r:id="rId22"/>
    <p:sldId id="291" r:id="rId23"/>
    <p:sldId id="297" r:id="rId24"/>
    <p:sldId id="299" r:id="rId25"/>
    <p:sldId id="260" r:id="rId26"/>
    <p:sldId id="274" r:id="rId27"/>
    <p:sldId id="25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67377" autoAdjust="0"/>
  </p:normalViewPr>
  <p:slideViewPr>
    <p:cSldViewPr snapToGrid="0">
      <p:cViewPr varScale="1">
        <p:scale>
          <a:sx n="86" d="100"/>
          <a:sy n="86" d="100"/>
        </p:scale>
        <p:origin x="1088" y="19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C6936-40B8-4C03-A928-041C25ED6279}" type="datetimeFigureOut">
              <a:rPr lang="en-US" smtClean="0"/>
              <a:t>7/26/23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DBE05-BE5E-437C-9936-5F1867208B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8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12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129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70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971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902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04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034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819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509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solidFill>
                <a:srgbClr val="080808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870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DBE05-BE5E-437C-9936-5F1867208BE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3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146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DBE05-BE5E-437C-9936-5F1867208BE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75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6889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430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DBE05-BE5E-437C-9936-5F1867208BE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45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28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4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01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40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6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91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C2882-7920-F743-A386-4B94BBC3F0D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6059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DBE05-BE5E-437C-9936-5F1867208BE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6C54D-2CEB-3A45-9FB7-C957C9965479}"/>
              </a:ext>
            </a:extLst>
          </p:cNvPr>
          <p:cNvSpPr/>
          <p:nvPr userDrawn="1"/>
        </p:nvSpPr>
        <p:spPr>
          <a:xfrm>
            <a:off x="171449" y="0"/>
            <a:ext cx="12020551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071B5-0398-194E-B869-9060AB0159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2913" y="1574800"/>
            <a:ext cx="9508807" cy="2387600"/>
          </a:xfrm>
        </p:spPr>
        <p:txBody>
          <a:bodyPr anchor="b"/>
          <a:lstStyle>
            <a:lvl1pPr algn="l">
              <a:defRPr sz="6000" b="1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 (Blue)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B3632-9DBE-0349-A47D-8E543BD850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2913" y="4095432"/>
            <a:ext cx="9508807" cy="1024965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  <p:pic>
        <p:nvPicPr>
          <p:cNvPr id="9" name="Picture 8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88D05515-2778-41B0-8015-B19C5D6E0A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9219" y="5583874"/>
            <a:ext cx="5434275" cy="104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9F401A-B3E7-D64C-B010-51DFF69D362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C1E03-F497-C643-9646-6F4576C71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2" y="995364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 (White)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4D5DE-51F2-5942-86F8-AE260BCCBDA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2" y="38750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4F2E6A-8E1A-F64B-91AD-6D0F46251A9F}"/>
              </a:ext>
            </a:extLst>
          </p:cNvPr>
          <p:cNvSpPr/>
          <p:nvPr userDrawn="1"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7C267C-189E-9544-869F-3FF9A421257A}"/>
              </a:ext>
            </a:extLst>
          </p:cNvPr>
          <p:cNvSpPr/>
          <p:nvPr userDrawn="1"/>
        </p:nvSpPr>
        <p:spPr>
          <a:xfrm>
            <a:off x="11140756" y="5919306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8" name="Picture 7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22992715-FA42-45BC-AD0D-E3986977BC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0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8CC8-BB2F-594A-B795-3CB20B0CF6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672" y="511536"/>
            <a:ext cx="11384280" cy="1325563"/>
          </a:xfrm>
        </p:spPr>
        <p:txBody>
          <a:bodyPr anchor="t" anchorCtr="0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7C47F-15BF-B347-A17C-405B8DF5E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72" y="1837099"/>
            <a:ext cx="11384280" cy="262128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89AD46-3710-9F46-AB3C-4A34EB4C438D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8" name="Picture 7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40DE524C-F466-44F6-BB30-06DEA1DC7D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3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B5D732-0E59-804B-A92A-95E9AC28DD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971D69-6288-CF42-A85B-5DFF757D9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995364"/>
            <a:ext cx="10515600" cy="2852737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B7D4D03-A617-354F-861B-1A4053811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38750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631F2-04F5-1E45-AAB1-1DD2908AFB43}"/>
              </a:ext>
            </a:extLst>
          </p:cNvPr>
          <p:cNvSpPr/>
          <p:nvPr userDrawn="1"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2725C58-D5F1-4947-B3D8-FFC270F86D50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10" name="Picture 9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6E8CA773-EE88-46CB-845B-984365590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1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17F45-F76E-C248-A6DC-33929936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3046C-C052-3D46-ABF4-2E0655154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672" y="2362200"/>
            <a:ext cx="5181600" cy="32385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B9A0-BA1D-7346-B206-071D2F865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2199"/>
            <a:ext cx="5619752" cy="3238501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8EA689-E670-6947-8FA7-EB5AAFDE3081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6" name="Picture 5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15B0FD6C-2386-4A0B-876F-72B96AAB70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9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8E424A-50C7-0343-8DAD-50DF753674AA}"/>
              </a:ext>
            </a:extLst>
          </p:cNvPr>
          <p:cNvSpPr/>
          <p:nvPr userDrawn="1"/>
        </p:nvSpPr>
        <p:spPr>
          <a:xfrm>
            <a:off x="7786688" y="0"/>
            <a:ext cx="4405312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3A0FF-05DF-E744-9E4A-48A7DEFA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1036637"/>
            <a:ext cx="5612129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3F5B0-4469-A54C-AE3A-44F78BA34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2199"/>
            <a:ext cx="5619752" cy="3238501"/>
          </a:xfrm>
          <a:solidFill>
            <a:srgbClr val="FFFFFF"/>
          </a:solidFill>
          <a:effectLst>
            <a:outerShdw blurRad="114300" sx="102000" sy="102000" algn="ctr" rotWithShape="0">
              <a:prstClr val="black">
                <a:alpha val="12043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271B305-6126-2247-A309-03BCB8507C74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F77B6EE-A98A-A94A-8145-3AEBE5304D9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2362200"/>
            <a:ext cx="5611812" cy="3352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BCB38567-7AEF-4A0C-8C3B-7C1BC20360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EB39B2-E910-D944-9DA2-F50B538D0B50}"/>
              </a:ext>
            </a:extLst>
          </p:cNvPr>
          <p:cNvSpPr/>
          <p:nvPr userDrawn="1"/>
        </p:nvSpPr>
        <p:spPr>
          <a:xfrm>
            <a:off x="7786688" y="0"/>
            <a:ext cx="44053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A02989-822A-5A4C-9DA9-7DBE8F5B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1036637"/>
            <a:ext cx="561212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29DDC06-8705-B94D-86AE-0DA26456C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2199"/>
            <a:ext cx="5619752" cy="3238501"/>
          </a:xfrm>
          <a:solidFill>
            <a:srgbClr val="FFFFFF"/>
          </a:solidFill>
          <a:effectLst>
            <a:outerShdw blurRad="114300" sx="102000" sy="102000" algn="ctr" rotWithShape="0">
              <a:prstClr val="black">
                <a:alpha val="12043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5B5A17B-C6A5-9048-AA52-C093B479C8F9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53716C6-7205-1F4B-9E8B-88D8A9B58F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07988" y="2362200"/>
            <a:ext cx="5464175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81BBC852-F852-4D5D-97BB-B67E8A3AB9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1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9A1F1A-610A-7648-9B35-8B3F0578527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799089F-7C08-D645-8C3F-F87253E71A4E}"/>
              </a:ext>
            </a:extLst>
          </p:cNvPr>
          <p:cNvSpPr/>
          <p:nvPr userDrawn="1"/>
        </p:nvSpPr>
        <p:spPr>
          <a:xfrm>
            <a:off x="11140756" y="5928359"/>
            <a:ext cx="594043" cy="5940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63F2AE-568B-4649-A337-A81F8E009DC4}" type="slidenum">
              <a:rPr lang="en-US" sz="1200" b="1" i="0" smtClean="0">
                <a:latin typeface="Gill Sans" panose="020B0502020104020203" pitchFamily="34" charset="-79"/>
                <a:cs typeface="Gill Sans" panose="020B0502020104020203" pitchFamily="34" charset="-79"/>
              </a:rPr>
              <a:t>‹#›</a:t>
            </a:fld>
            <a:endParaRPr lang="en-US" sz="1200" b="1" i="0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C7D3F4-78E6-914A-9A15-37A15578F5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0075" y="0"/>
            <a:ext cx="6314549" cy="6858000"/>
          </a:xfrm>
        </p:spPr>
        <p:txBody>
          <a:bodyPr wrap="square" anchor="ctr"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DOL Seal and ODEP logo, with words Office of Disability Employment Policy and U.S. Department of Labor to the side of them">
            <a:extLst>
              <a:ext uri="{FF2B5EF4-FFF2-40B4-BE49-F238E27FC236}">
                <a16:creationId xmlns:a16="http://schemas.microsoft.com/office/drawing/2014/main" id="{2C546DB6-C2BA-4964-9E50-F4F3EE72A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7672" y="5821363"/>
            <a:ext cx="3908306" cy="75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D9481-C80C-2441-BA7F-896DE9C0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1036637"/>
            <a:ext cx="11384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5AC66-C7EE-B544-ABDC-8C171C14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72" y="2362200"/>
            <a:ext cx="11384280" cy="2621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 Second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47D060-BF36-A645-AB11-F3A6C6DE6DF8}"/>
              </a:ext>
            </a:extLst>
          </p:cNvPr>
          <p:cNvSpPr/>
          <p:nvPr userDrawn="1"/>
        </p:nvSpPr>
        <p:spPr>
          <a:xfrm>
            <a:off x="0" y="0"/>
            <a:ext cx="18288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5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itchFamily="2" charset="2"/>
        <a:buChar char="ü"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ll Sans Light" panose="020B0302020104020203" pitchFamily="34" charset="-79"/>
          <a:ea typeface="+mn-ea"/>
          <a:cs typeface="Gill Sans Light" panose="020B03020201040202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Light" panose="020B0302020104020203" pitchFamily="34" charset="-79"/>
          <a:ea typeface="+mn-ea"/>
          <a:cs typeface="Gill Sans Light" panose="020B03020201040202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Light" panose="020B0302020104020203" pitchFamily="34" charset="-79"/>
          <a:ea typeface="+mn-ea"/>
          <a:cs typeface="Gill Sans Light" panose="020B03020201040202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a.gov/" TargetMode="External"/><Relationship Id="rId3" Type="http://schemas.openxmlformats.org/officeDocument/2006/relationships/hyperlink" Target="http://www.askearn.org/" TargetMode="External"/><Relationship Id="rId7" Type="http://schemas.openxmlformats.org/officeDocument/2006/relationships/hyperlink" Target="https://askjan.org/topics/jobdesc.cfm?csSearch=4569969_1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askearn.org/publication/job-descriptions-checklist-explainer" TargetMode="External"/><Relationship Id="rId5" Type="http://schemas.openxmlformats.org/officeDocument/2006/relationships/hyperlink" Target="https://askearn.org/publication/job-descriptions-checklist" TargetMode="External"/><Relationship Id="rId10" Type="http://schemas.openxmlformats.org/officeDocument/2006/relationships/hyperlink" Target="http://www.peatworks.org/" TargetMode="External"/><Relationship Id="rId4" Type="http://schemas.openxmlformats.org/officeDocument/2006/relationships/hyperlink" Target="https://askearn.org/page/job-descriptions" TargetMode="External"/><Relationship Id="rId9" Type="http://schemas.openxmlformats.org/officeDocument/2006/relationships/hyperlink" Target="https://www.eeoc.gov/publications/ada-your-responsibilities-employer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earn.org/" TargetMode="External"/><Relationship Id="rId2" Type="http://schemas.openxmlformats.org/officeDocument/2006/relationships/hyperlink" Target="mailto:gosskf@gmail.com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dol.gov/ODEP" TargetMode="External"/><Relationship Id="rId4" Type="http://schemas.openxmlformats.org/officeDocument/2006/relationships/hyperlink" Target="mailto:Katz.Jonathan.P@dol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F39C-4103-3042-BECE-030F8E0F2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665337"/>
            <a:ext cx="10994231" cy="1800772"/>
          </a:xfrm>
        </p:spPr>
        <p:txBody>
          <a:bodyPr anchor="t" anchorCtr="0">
            <a:noAutofit/>
          </a:bodyPr>
          <a:lstStyle/>
          <a:p>
            <a:r>
              <a:rPr lang="en-US" sz="5800" dirty="0">
                <a:latin typeface="Trebuchet MS" panose="020B0603020202020204" pitchFamily="34" charset="0"/>
              </a:rPr>
              <a:t>Job Descriptions That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496FA-91B0-5448-951E-5F038B589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427" y="2376028"/>
            <a:ext cx="11749087" cy="311261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rebuchet MS" panose="020B0603020202020204" pitchFamily="34" charset="0"/>
              </a:rPr>
              <a:t>Karen Fraim Goss – Employer Assistance and Resource Network on Disability Inclusion (EARN)</a:t>
            </a:r>
          </a:p>
          <a:p>
            <a:endParaRPr lang="en-US" sz="2800" dirty="0">
              <a:latin typeface="Trebuchet MS" panose="020B0603020202020204" pitchFamily="34" charset="0"/>
            </a:endParaRPr>
          </a:p>
          <a:p>
            <a:r>
              <a:rPr lang="en-US" sz="2800" dirty="0">
                <a:latin typeface="Trebuchet MS" panose="020B0603020202020204" pitchFamily="34" charset="0"/>
              </a:rPr>
              <a:t>Jonathan Paul Katz – US Department of Labor – Office of Disability Employment Policy (ODEP)</a:t>
            </a:r>
          </a:p>
          <a:p>
            <a:endParaRPr lang="en-US" sz="2800" dirty="0">
              <a:latin typeface="Trebuchet MS" panose="020B0603020202020204" pitchFamily="34" charset="0"/>
            </a:endParaRPr>
          </a:p>
          <a:p>
            <a:r>
              <a:rPr lang="en-US" sz="2800" dirty="0">
                <a:latin typeface="Trebuchet MS" panose="020B0603020202020204" pitchFamily="34" charset="0"/>
              </a:rPr>
              <a:t>July 26, 2023</a:t>
            </a:r>
          </a:p>
        </p:txBody>
      </p:sp>
    </p:spTree>
    <p:extLst>
      <p:ext uri="{BB962C8B-B14F-4D97-AF65-F5344CB8AC3E}">
        <p14:creationId xmlns:p14="http://schemas.microsoft.com/office/powerpoint/2010/main" val="26825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Common issues with job descriptions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581319" y="1611106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Insufficient</a:t>
            </a: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actionable job-specific information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Inaccurate </a:t>
            </a: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job descriptions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Standards may be too stringent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Essential and marginal functions not well defined and delineated - but blurred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7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Four aspects to create accessible job descriptions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83938" y="1932166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 job-candidate fit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 use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Essential and marginal functions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 standards</a:t>
            </a:r>
          </a:p>
        </p:txBody>
      </p:sp>
    </p:spTree>
    <p:extLst>
      <p:ext uri="{BB962C8B-B14F-4D97-AF65-F5344CB8AC3E}">
        <p14:creationId xmlns:p14="http://schemas.microsoft.com/office/powerpoint/2010/main" val="230355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Improving job-candidate fit; the challenge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0048" y="1323411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 the information provided to candidates lack details on: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the job is performed on a day-to-day basis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the work environment is like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workplace flexibilities exist in the workplace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Whether the organization strives to be disability-inclusive </a:t>
            </a:r>
            <a:endParaRPr lang="en-US" sz="3200" kern="1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9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Improving job-candidate fit: the solution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509149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the specific requirements of the position but go beyond this basic information to provide how the job is performed on a daily basis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 links to information and employee testimonials about the day-to-day of the job (example on next slide)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 the work environment, including where the work is performed, equipment used, and how the candidate would work with others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information about workplace flexibilities such as telework, or flexible schedules, etc.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a corporate values statement that explicitly includes disability</a:t>
            </a: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7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Improving job-candidate fit: an example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509149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Transportation Security Administration TSO Realistic Job Preview</a:t>
            </a:r>
            <a:endParaRPr lang="en-US" sz="24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Content Placeholder 4" descr="Video with a screenshot of a smiling white blonde woman in a TSA uniform. Text to the right and below reads the following: &#10;&#10;&quot;TSO Realistic Job Preview&#10;Learn about the Transportation Security Officer (TSO) position and what it is like to work on the front line protecting our nation's transportation systems.&#10;&#10;Ensuring Safe Travels&#10;The Realistic Job Preview provides an objective, vivid portrait of working as a TSO and employee testimonies about both the positive and the challenging aspects of the position.&quot;&#10;&#10;Search Open Positions button on the bottom right">
            <a:extLst>
              <a:ext uri="{FF2B5EF4-FFF2-40B4-BE49-F238E27FC236}">
                <a16:creationId xmlns:a16="http://schemas.microsoft.com/office/drawing/2014/main" id="{56BAEFAD-7169-C4E5-1AE7-81B1E7229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5494" y="2287701"/>
            <a:ext cx="7041012" cy="341008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51414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Word use: the challenge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0048" y="1324592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sometimes conflicting issues: words are too exact – or not exact enough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 are too </a:t>
            </a: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specific – specify only one way of performing a job that can be effectively performed in several ways 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2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Words are not exact enough – do not provide the most important activity to effectively perform a task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2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5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Word use: the solution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581319" y="1298166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plain language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explicit on the specific activities and job tasks but avoid specifying a specific way of doing things, especially if they rely on a sense or motion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36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information on asking for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2420624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Word use: an example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0048" y="1155878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Transportation Financial Analyst – note the flexibility for method</a:t>
            </a:r>
            <a:endParaRPr lang="en-US" sz="20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Financial analyst duties using generalist language - full description available on USAJobs under job number 720532200">
            <a:extLst>
              <a:ext uri="{FF2B5EF4-FFF2-40B4-BE49-F238E27FC236}">
                <a16:creationId xmlns:a16="http://schemas.microsoft.com/office/drawing/2014/main" id="{056EF93D-D51D-D770-7831-48273C1AB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587" y="1612374"/>
            <a:ext cx="7685270" cy="423831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71456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Essential and marginal functions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169579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The ADA  “essential” and “marginal” job functions.</a:t>
            </a:r>
            <a:b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</a:br>
            <a:endParaRPr lang="en-US" sz="28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Essential job functions are the basic job duties that an employee must be able to perform, with or without reasonable accommodations</a:t>
            </a:r>
            <a:r>
              <a:rPr lang="en-US" sz="2800" dirty="0">
                <a:solidFill>
                  <a:schemeClr val="accent1"/>
                </a:solidFill>
                <a:latin typeface="Trebuchet MS" panose="020B0603020202020204" pitchFamily="34" charset="0"/>
              </a:rPr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Trebuchet MS" panose="020B0603020202020204" pitchFamily="34" charset="0"/>
              </a:rPr>
              <a:t>Other duties are marginal.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/>
                </a:solidFill>
                <a:latin typeface="Trebuchet MS" panose="020B0603020202020204" pitchFamily="34" charset="0"/>
              </a:rPr>
              <a:t>Job decisions must be made according to essential job functions.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A candidate must be able to perform the essential functions of the job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with or without reasonable accommodation</a:t>
            </a:r>
            <a: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.</a:t>
            </a:r>
            <a:br>
              <a:rPr lang="en-US" sz="28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</a:br>
            <a:endParaRPr lang="en-US" sz="28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lvl="1"/>
            <a:endParaRPr lang="en-US" sz="26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endParaRPr lang="en-US" sz="26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88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433A-69F9-5163-A3EC-41AE93C5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63671"/>
            <a:ext cx="11384280" cy="6936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2852"/>
                </a:solidFill>
                <a:latin typeface="Trebuchet MS" panose="020B0603020202020204" pitchFamily="34" charset="0"/>
              </a:rPr>
              <a:t>What is an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rPr>
              <a:t> essential function?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188F3-7A80-A8E3-F239-A5E026CE6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672" y="1636524"/>
            <a:ext cx="11193778" cy="3964176"/>
          </a:xfr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Consider: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solidFill>
                <a:schemeClr val="accent1"/>
              </a:solidFill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Whether the position exists to perform that function.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number of other employees available to perform the function or among whom the performance of the function can be distributed.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degree of expertise or skill required to perform the function.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employer’s judgment about which functions are essential. </a:t>
            </a:r>
          </a:p>
          <a:p>
            <a:endParaRPr lang="en-US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36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509149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this presentation you will learn about:</a:t>
            </a:r>
            <a:endParaRPr lang="en-US" sz="24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riting and maintaining accurate job descriptions, and how these inform applicant decision-making.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Developing job descriptions to be more disability-inclusive</a:t>
            </a: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well-written job descriptions to support performance management, </a:t>
            </a: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provision of effective </a:t>
            </a: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accommodations, and s</a:t>
            </a: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uccessful recruitment of </a:t>
            </a: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applicants with disabilities.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hold questions for the end.</a:t>
            </a:r>
            <a:endParaRPr lang="en-US" sz="24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3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433A-69F9-5163-A3EC-41AE93C5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63671"/>
            <a:ext cx="11384280" cy="6936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242852"/>
                </a:solidFill>
                <a:latin typeface="Trebuchet MS" panose="020B0603020202020204" pitchFamily="34" charset="0"/>
              </a:rPr>
              <a:t>What is an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rPr>
              <a:t> essential function?  (2)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EDF34-2A28-002D-D6DD-8B3D5A11A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0" y="1528175"/>
            <a:ext cx="10991852" cy="40725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  <a:latin typeface="Trebuchet MS" panose="020B0603020202020204" pitchFamily="34" charset="0"/>
              </a:rPr>
              <a:t>Consider: </a:t>
            </a:r>
          </a:p>
          <a:p>
            <a:endParaRPr lang="en-US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cs typeface="+mn-cs"/>
              </a:rPr>
              <a:t>Prior job descriptions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amount of time spent performing the function.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consequences of not requiring the person to perform the function.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terms of a collective bargaining agreement.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work experience of others who have had, or currently hold, the same or similar positions</a:t>
            </a:r>
            <a:endParaRPr lang="en-US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0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Marginal functions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762590" y="1583916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Marginal functions are incidental to the job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Examples: making copies for a lawyer, moving boxes for a cashier</a:t>
            </a:r>
            <a:b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</a:br>
            <a:endParaRPr lang="en-US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 marginal function can be reasonably re-assigned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The task must be completed, but another employee can do so</a:t>
            </a:r>
            <a:b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</a:br>
            <a:endParaRPr lang="en-US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Modification and/or removal of marginal functions can be a reasonable accommodation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Trebuchet MS" panose="020B0603020202020204" pitchFamily="34" charset="0"/>
                <a:ea typeface="+mn-ea"/>
                <a:cs typeface="+mn-cs"/>
              </a:rPr>
              <a:t>Example: a statistician with a hearing disability does not have to answer phone calls from the public</a:t>
            </a:r>
            <a:endParaRPr lang="en-US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73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141565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Qualification standards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332257" y="828964"/>
            <a:ext cx="11029362" cy="5200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 the ADA, people with disabilities are considered </a:t>
            </a:r>
            <a:r>
              <a:rPr lang="en-US" sz="2400" b="1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qualified </a:t>
            </a: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they can perform the essential functions of a position either with or without accommodations. </a:t>
            </a:r>
          </a:p>
          <a:p>
            <a:pPr marL="342900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ADA and EEOC guidance states that </a:t>
            </a:r>
            <a:r>
              <a:rPr lang="en-US" sz="2400" b="1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qualification standards </a:t>
            </a: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to be “job-related” and consistent with business necessity.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qualification standard must appropriately represent the requirements of the specific job in question. 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these standards screen out people with disabilities, they must be legitimate for that job.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 person can meet those standards with an accommodation, they cannot be screened out.</a:t>
            </a:r>
          </a:p>
        </p:txBody>
      </p:sp>
    </p:spTree>
    <p:extLst>
      <p:ext uri="{BB962C8B-B14F-4D97-AF65-F5344CB8AC3E}">
        <p14:creationId xmlns:p14="http://schemas.microsoft.com/office/powerpoint/2010/main" val="163098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690F-4F38-0F9C-F088-84BBDC6A7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11536"/>
            <a:ext cx="11384280" cy="169463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rebuchet MS" panose="020B0603020202020204" pitchFamily="34" charset="0"/>
              </a:rPr>
              <a:t>Examples of Essential Functions Requirements – Crane Operator, St. Lawrence Seaway</a:t>
            </a:r>
          </a:p>
        </p:txBody>
      </p:sp>
      <p:pic>
        <p:nvPicPr>
          <p:cNvPr id="5" name="Content Placeholder 4" descr="Physical effort and working conditions for essential functions listing - about 300 words. Full description available upon request.&#10;">
            <a:extLst>
              <a:ext uri="{FF2B5EF4-FFF2-40B4-BE49-F238E27FC236}">
                <a16:creationId xmlns:a16="http://schemas.microsoft.com/office/drawing/2014/main" id="{59A0D0A3-7E79-A175-4062-E5D2BA8DF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0228" y="1810245"/>
            <a:ext cx="9534327" cy="3678691"/>
          </a:xfrm>
        </p:spPr>
      </p:pic>
    </p:spTree>
    <p:extLst>
      <p:ext uri="{BB962C8B-B14F-4D97-AF65-F5344CB8AC3E}">
        <p14:creationId xmlns:p14="http://schemas.microsoft.com/office/powerpoint/2010/main" val="2482594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281A-002E-F22E-6557-09AD8A77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In summary…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BE22-2E7C-1D94-F990-8C65BA9EE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72" y="1517715"/>
            <a:ext cx="11384280" cy="3959258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Job descriptions affect who applies and whether they succeed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Descriptions should consider job-candidate fit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Word choice can discourage or present barriers to candidates with disabilities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Essential and marginal functions should be clear</a:t>
            </a:r>
          </a:p>
          <a:p>
            <a:pPr lvl="1"/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Qualification standards should stem from essential functions</a:t>
            </a:r>
          </a:p>
        </p:txBody>
      </p:sp>
    </p:spTree>
    <p:extLst>
      <p:ext uri="{BB962C8B-B14F-4D97-AF65-F5344CB8AC3E}">
        <p14:creationId xmlns:p14="http://schemas.microsoft.com/office/powerpoint/2010/main" val="46498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FBC2-15B6-F7F6-0494-09D1C0ED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rebuchet MS" panose="020B0603020202020204" pitchFamily="34" charset="0"/>
              </a:rPr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3603291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Resources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232313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 the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Employee Assistance and Resource Network on Disability Inclusion (EARN)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learn more.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Job Descriptions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 page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Checklist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explainer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inclusive job descriptions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Job Accommodation Network (JAN) publication on </a:t>
            </a: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Job Descriptions</a:t>
            </a: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ADA.gov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 information about your requirements under the ADA.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Equal Employment Opportunity Commission ADA guidance including information on 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/>
              </a:rPr>
              <a:t>essential functions</a:t>
            </a:r>
            <a:r>
              <a:rPr lang="en-US" sz="20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learn more about other ODEP resources from the </a:t>
            </a: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/>
              </a:rPr>
              <a:t>ODEP website</a:t>
            </a:r>
            <a:r>
              <a:rPr lang="en-US" sz="20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537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71B10-7830-CF82-554C-EAC55EA4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rebuchet MS" panose="020B0603020202020204" pitchFamily="34" charset="0"/>
              </a:rPr>
              <a:t>Thanks for attending!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E7A2-5CAB-7EC4-A7DC-64BF829007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Karen Fraim Goss</a:t>
            </a:r>
          </a:p>
          <a:p>
            <a:r>
              <a:rPr lang="en-US" dirty="0">
                <a:solidFill>
                  <a:schemeClr val="accent1"/>
                </a:solidFill>
                <a:hlinkClick r:id="rId2"/>
              </a:rPr>
              <a:t>gosskf@gmail.com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3"/>
              </a:rPr>
              <a:t>Learn more about EARN on our website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C9303-8078-B706-26A8-16D851B232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Jonathan Paul Katz</a:t>
            </a:r>
          </a:p>
          <a:p>
            <a:r>
              <a:rPr lang="en-US" dirty="0">
                <a:solidFill>
                  <a:schemeClr val="accent1"/>
                </a:solidFill>
                <a:hlinkClick r:id="rId4"/>
              </a:rPr>
              <a:t>Katz.Jonathan.P@dol.gov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5"/>
              </a:rPr>
              <a:t>Learn more about ODEP on the ODEP website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09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is ODEP?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509149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agency within the U.S. Department of Labor</a:t>
            </a:r>
          </a:p>
          <a:p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only non-regulatory federal agency that promotes policies and coordinates with employers and all levels of government to increase employment and workplace success for people with disabilities</a:t>
            </a:r>
          </a:p>
          <a:p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Mission: To develop and influence policies and practices that increase employment opportunities for people with disabilities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2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What is 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Employer Assistance and Resource Network on Disability Inclusion (EARN)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94758" y="2303806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EARN offers information and resources to help organizations of all sizes recruit, hire, retain, and advance people with disabilities; build inclusive workplace cultures; and meet diversity, equity, inclusion, and accessibility (DEIA) goals.</a:t>
            </a:r>
            <a:endParaRPr lang="en-US" sz="18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5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Why job descriptions?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334279"/>
            <a:ext cx="11029362" cy="4323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32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Well-crafted job descriptions help support many key human resources objectives including: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Re</a:t>
            </a:r>
            <a:r>
              <a:rPr lang="en-US" sz="32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cruiting and hiring qualified employees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Encouraging candidates with disabilities to apply</a:t>
            </a:r>
            <a:endParaRPr lang="en-US" sz="32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Hiring inclusively so that candidates with disabilities have equal access at every stage of the hiring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7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Why job descriptions?   (2)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334279"/>
            <a:ext cx="11029362" cy="4323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00" dirty="0">
              <a:solidFill>
                <a:schemeClr val="accent1"/>
              </a:solidFill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32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elping candidates understand the job requirements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kern="100" dirty="0">
                <a:solidFill>
                  <a:schemeClr val="accent1"/>
                </a:solidFill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Retaining employees with disabilities, and help with providing accommodations</a:t>
            </a:r>
            <a:endParaRPr lang="en-US" sz="32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E</a:t>
            </a:r>
            <a:r>
              <a:rPr lang="en-US" sz="32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nsuring effective performance management practices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schemeClr val="accent1"/>
                </a:solidFill>
                <a:latin typeface="Trebuchet MS" panose="020B0603020202020204" pitchFamily="34" charset="0"/>
              </a:rPr>
              <a:t>C</a:t>
            </a:r>
            <a:r>
              <a:rPr lang="en-US" sz="32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omplying with applicable labor laws and collective bargaining agreements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kern="100" dirty="0">
              <a:solidFill>
                <a:schemeClr val="accent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Job descriptions and the ADA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0048" y="1296217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r>
              <a:rPr lang="en-US" sz="2800" b="0" i="0" dirty="0">
                <a:solidFill>
                  <a:srgbClr val="080808"/>
                </a:solidFill>
                <a:effectLst/>
                <a:latin typeface="+mn-lt"/>
              </a:rPr>
              <a:t>According to the enforcing agency for the ADA, the Equal Employment Opportunity Commission (EEOC):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80808"/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b="0" i="0" dirty="0">
                <a:solidFill>
                  <a:srgbClr val="080808"/>
                </a:solidFill>
                <a:effectLst/>
                <a:latin typeface="+mn-lt"/>
              </a:rPr>
              <a:t>The ADA does not require an employer to develop or maintain job descriptions.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800" b="0" i="0" dirty="0">
                <a:solidFill>
                  <a:srgbClr val="080808"/>
                </a:solidFill>
                <a:effectLst/>
                <a:latin typeface="+mn-lt"/>
              </a:rPr>
              <a:t>The ADA does not limit an employer's ability to establish or change the content, nature, or functions of a job.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000" b="0" i="0" dirty="0">
              <a:solidFill>
                <a:srgbClr val="080808"/>
              </a:solidFill>
              <a:effectLst/>
              <a:latin typeface="+mn-lt"/>
            </a:endParaRPr>
          </a:p>
          <a:p>
            <a:pPr lvl="1"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+mn-lt"/>
              </a:rPr>
              <a:t>Complete and thorough job descriptions can help you meet the ADA’s requirements.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srgbClr val="080808"/>
              </a:solidFill>
              <a:uLnTx/>
              <a:uFillTx/>
              <a:latin typeface="+mn-lt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42852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79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D9B186-2DC3-0B43-8E04-0EC4A2FC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506798"/>
            <a:ext cx="11384280" cy="1325563"/>
          </a:xfrm>
        </p:spPr>
        <p:txBody>
          <a:bodyPr anchor="t" anchorCtr="0"/>
          <a:lstStyle/>
          <a:p>
            <a:r>
              <a:rPr lang="en-US" dirty="0">
                <a:latin typeface="Trebuchet MS" panose="020B0603020202020204" pitchFamily="34" charset="0"/>
              </a:rPr>
              <a:t>Job descriptions and Section 503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FDBB1FF-4BC2-4246-95D5-81B773E672E3}"/>
              </a:ext>
            </a:extLst>
          </p:cNvPr>
          <p:cNvSpPr txBox="1">
            <a:spLocks/>
          </p:cNvSpPr>
          <p:nvPr/>
        </p:nvSpPr>
        <p:spPr>
          <a:xfrm>
            <a:off x="407672" y="1425368"/>
            <a:ext cx="11029362" cy="4925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503 of the Rehabilitation Act :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forbids federal contractors from discriminating </a:t>
            </a: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against workers with disabilities</a:t>
            </a:r>
          </a:p>
          <a:p>
            <a:pPr marL="800100" lvl="1" indent="-342900">
              <a:spcAft>
                <a:spcPts val="1800"/>
              </a:spcAft>
              <a:buClr>
                <a:srgbClr val="242852"/>
              </a:buClr>
              <a:buFont typeface="Arial" panose="020B0604020202020204" pitchFamily="34" charset="0"/>
              <a:buChar char="•"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requires affirmative action to hire people with disabilities and to invite self-identification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Language in job descriptions can constitute (inadvertent!) discrimination by functionally barring or diminishing qualified candidates with disabilities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1800"/>
              </a:spcAft>
              <a:buClr>
                <a:srgbClr val="242852"/>
              </a:buClr>
              <a:buSzTx/>
              <a:tabLst/>
              <a:defRPr/>
            </a:pPr>
            <a:r>
              <a:rPr lang="en-US" sz="2400" kern="100" dirty="0">
                <a:solidFill>
                  <a:schemeClr val="accent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well-written job description can help recruit workers with disabilities – and encourage self-identification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71421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60230-FE84-45BA-E590-FA73818F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672" y="437109"/>
            <a:ext cx="11384280" cy="1325563"/>
          </a:xfrm>
        </p:spPr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rPr>
              <a:t>Basic </a:t>
            </a:r>
            <a:r>
              <a:rPr lang="en-US" dirty="0">
                <a:solidFill>
                  <a:srgbClr val="242852"/>
                </a:solidFill>
                <a:latin typeface="Trebuchet MS" panose="020B0603020202020204" pitchFamily="34" charset="0"/>
              </a:rPr>
              <a:t>elements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rPr>
              <a:t>of a job description</a:t>
            </a:r>
            <a:endParaRPr lang="en-US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A7F2-FB6D-F1F4-3B67-D425DD31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8" y="1382232"/>
            <a:ext cx="11384280" cy="4575655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51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At minimum, a job description should contain the following elements:</a:t>
            </a:r>
          </a:p>
          <a:p>
            <a:pPr algn="l">
              <a:lnSpc>
                <a:spcPct val="120000"/>
              </a:lnSpc>
            </a:pPr>
            <a:endParaRPr lang="en-US" sz="51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solidFill>
                  <a:schemeClr val="accent1"/>
                </a:solidFill>
                <a:latin typeface="Trebuchet MS" panose="020B0603020202020204" pitchFamily="34" charset="0"/>
              </a:rPr>
              <a:t>Essential job functions, marginal tasks</a:t>
            </a:r>
            <a:endParaRPr lang="en-US" sz="51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solidFill>
                  <a:schemeClr val="accent1"/>
                </a:solidFill>
                <a:latin typeface="Trebuchet MS" panose="020B0603020202020204" pitchFamily="34" charset="0"/>
              </a:rPr>
              <a:t>Knowledge and critical skills</a:t>
            </a:r>
            <a:endParaRPr lang="en-US" sz="5100" b="0" i="0" dirty="0">
              <a:solidFill>
                <a:schemeClr val="accent1"/>
              </a:solidFill>
              <a:effectLst/>
              <a:latin typeface="Trebuchet MS" panose="020B060302020202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Physical requirements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Environmental factors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b="0" i="0" dirty="0">
                <a:solidFill>
                  <a:schemeClr val="accent1"/>
                </a:solidFill>
                <a:effectLst/>
                <a:latin typeface="Trebuchet MS" panose="020B0603020202020204" pitchFamily="34" charset="0"/>
              </a:rPr>
              <a:t>Minimal qualifications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solidFill>
                  <a:schemeClr val="accent1"/>
                </a:solidFill>
                <a:latin typeface="Trebuchet MS" panose="020B0603020202020204" pitchFamily="34" charset="0"/>
              </a:rPr>
              <a:t>Role of ADA and other federal laws </a:t>
            </a:r>
          </a:p>
          <a:p>
            <a:pPr algn="l"/>
            <a:endParaRPr lang="en-US" sz="5100" dirty="0">
              <a:solidFill>
                <a:schemeClr val="accent1"/>
              </a:solidFill>
              <a:latin typeface="Trebuchet MS" panose="020B0603020202020204" pitchFamily="34" charset="0"/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654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FFFFFF"/>
      </a:dk1>
      <a:lt1>
        <a:srgbClr val="FFFFFF"/>
      </a:lt1>
      <a:dk2>
        <a:srgbClr val="ACCBF9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6018</TotalTime>
  <Words>1365</Words>
  <Application>Microsoft Macintosh PowerPoint</Application>
  <PresentationFormat>Widescreen</PresentationFormat>
  <Paragraphs>177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Gill Sans</vt:lpstr>
      <vt:lpstr>Gill Sans Light</vt:lpstr>
      <vt:lpstr>roboto</vt:lpstr>
      <vt:lpstr>Trebuchet MS</vt:lpstr>
      <vt:lpstr>Verdana</vt:lpstr>
      <vt:lpstr>Wingdings</vt:lpstr>
      <vt:lpstr>1_Office Theme</vt:lpstr>
      <vt:lpstr>Job Descriptions That Work</vt:lpstr>
      <vt:lpstr>Agenda</vt:lpstr>
      <vt:lpstr>What is ODEP?</vt:lpstr>
      <vt:lpstr>What is the Employer Assistance and Resource Network on Disability Inclusion (EARN)?</vt:lpstr>
      <vt:lpstr>Why job descriptions?</vt:lpstr>
      <vt:lpstr>Why job descriptions?   (2)</vt:lpstr>
      <vt:lpstr>Job descriptions and the ADA</vt:lpstr>
      <vt:lpstr>Job descriptions and Section 503</vt:lpstr>
      <vt:lpstr>Basic elements of a job description</vt:lpstr>
      <vt:lpstr>Common issues with job descriptions</vt:lpstr>
      <vt:lpstr>Four aspects to create accessible job descriptions</vt:lpstr>
      <vt:lpstr>Improving job-candidate fit; the challenge</vt:lpstr>
      <vt:lpstr>Improving job-candidate fit: the solution</vt:lpstr>
      <vt:lpstr>Improving job-candidate fit: an example</vt:lpstr>
      <vt:lpstr>Word use: the challenge</vt:lpstr>
      <vt:lpstr>Word use: the solution</vt:lpstr>
      <vt:lpstr>Word use: an example</vt:lpstr>
      <vt:lpstr>Essential and marginal functions</vt:lpstr>
      <vt:lpstr>What is an essential function?</vt:lpstr>
      <vt:lpstr>What is an essential function?  (2)</vt:lpstr>
      <vt:lpstr>Marginal functions</vt:lpstr>
      <vt:lpstr>Qualification standards</vt:lpstr>
      <vt:lpstr>Examples of Essential Functions Requirements – Crane Operator, St. Lawrence Seaway</vt:lpstr>
      <vt:lpstr>In summary…</vt:lpstr>
      <vt:lpstr>Questions and Comments</vt:lpstr>
      <vt:lpstr>Resources</vt:lpstr>
      <vt:lpstr>Thanks for attending!</vt:lpstr>
    </vt:vector>
  </TitlesOfParts>
  <Company>U.S. 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Descriptions That Work</dc:title>
  <dc:creator>Katz, Jonathan P - ODEP</dc:creator>
  <cp:lastModifiedBy>Kacie Koons</cp:lastModifiedBy>
  <cp:revision>36</cp:revision>
  <dcterms:created xsi:type="dcterms:W3CDTF">2023-06-08T19:52:54Z</dcterms:created>
  <dcterms:modified xsi:type="dcterms:W3CDTF">2023-07-26T18:11:00Z</dcterms:modified>
</cp:coreProperties>
</file>