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4"/>
  </p:sldMasterIdLst>
  <p:notesMasterIdLst>
    <p:notesMasterId r:id="rId38"/>
  </p:notesMasterIdLst>
  <p:sldIdLst>
    <p:sldId id="289" r:id="rId5"/>
    <p:sldId id="295" r:id="rId6"/>
    <p:sldId id="322" r:id="rId7"/>
    <p:sldId id="324" r:id="rId8"/>
    <p:sldId id="323" r:id="rId9"/>
    <p:sldId id="326" r:id="rId10"/>
    <p:sldId id="336" r:id="rId11"/>
    <p:sldId id="291" r:id="rId12"/>
    <p:sldId id="301" r:id="rId13"/>
    <p:sldId id="331" r:id="rId14"/>
    <p:sldId id="332" r:id="rId15"/>
    <p:sldId id="302" r:id="rId16"/>
    <p:sldId id="316" r:id="rId17"/>
    <p:sldId id="303" r:id="rId18"/>
    <p:sldId id="304" r:id="rId19"/>
    <p:sldId id="305" r:id="rId20"/>
    <p:sldId id="309" r:id="rId21"/>
    <p:sldId id="310" r:id="rId22"/>
    <p:sldId id="311" r:id="rId23"/>
    <p:sldId id="312" r:id="rId24"/>
    <p:sldId id="314" r:id="rId25"/>
    <p:sldId id="300" r:id="rId26"/>
    <p:sldId id="306" r:id="rId27"/>
    <p:sldId id="307" r:id="rId28"/>
    <p:sldId id="344" r:id="rId29"/>
    <p:sldId id="299" r:id="rId30"/>
    <p:sldId id="328" r:id="rId31"/>
    <p:sldId id="342" r:id="rId32"/>
    <p:sldId id="339" r:id="rId33"/>
    <p:sldId id="340" r:id="rId34"/>
    <p:sldId id="341" r:id="rId35"/>
    <p:sldId id="297" r:id="rId36"/>
    <p:sldId id="343" r:id="rId37"/>
  </p:sldIdLst>
  <p:sldSz cx="12192000" cy="6858000"/>
  <p:notesSz cx="6858000" cy="9144000"/>
  <p:embeddedFontLst>
    <p:embeddedFont>
      <p:font typeface="Calibri" panose="020F0502020204030204" pitchFamily="34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sh Christianson" initials="JC" lastIdx="1" clrIdx="0">
    <p:extLst>
      <p:ext uri="{19B8F6BF-5375-455C-9EA6-DF929625EA0E}">
        <p15:presenceInfo xmlns:p15="http://schemas.microsoft.com/office/powerpoint/2012/main" userId="S::josh.christianson@wheelhousegroup.com::9c03672b-a9f3-4315-8b6c-a77b0f736c4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3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5539"/>
    <p:restoredTop sz="73740"/>
  </p:normalViewPr>
  <p:slideViewPr>
    <p:cSldViewPr snapToGrid="0">
      <p:cViewPr varScale="1">
        <p:scale>
          <a:sx n="67" d="100"/>
          <a:sy n="67" d="100"/>
        </p:scale>
        <p:origin x="184" y="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4.fntdata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font" Target="fonts/font2.fntdata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commentAuthors" Target="comment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36885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37658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05982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56435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42403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51798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07045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57729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9914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26552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3592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27795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81909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21313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11817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38907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48452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1875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70249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97548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29285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14342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60135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96707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2140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" name="Google Shape;26;p3">
            <a:extLst>
              <a:ext uri="{FF2B5EF4-FFF2-40B4-BE49-F238E27FC236}">
                <a16:creationId xmlns:a16="http://schemas.microsoft.com/office/drawing/2014/main" id="{F7E20516-5A55-D14D-BFC8-556EBACF7D7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794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E242D1-2502-F846-ABE3-9306867310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l="10675" t="8466" r="-10675" b="11925"/>
          <a:stretch/>
        </p:blipFill>
        <p:spPr>
          <a:xfrm>
            <a:off x="0" y="1398404"/>
            <a:ext cx="5302577" cy="545959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2794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913203-41C6-534B-8354-8B6F19A3B3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l="10675" t="8466" r="-10675" b="11925"/>
          <a:stretch/>
        </p:blipFill>
        <p:spPr>
          <a:xfrm>
            <a:off x="0" y="1398404"/>
            <a:ext cx="5302577" cy="545959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rgbClr val="0073A7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1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chemeClr val="bg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26;p3">
            <a:extLst>
              <a:ext uri="{FF2B5EF4-FFF2-40B4-BE49-F238E27FC236}">
                <a16:creationId xmlns:a16="http://schemas.microsoft.com/office/drawing/2014/main" id="{0332D521-0BF9-0F46-9E4B-E5C968BB3FA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794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D7521C-5C99-304D-8F99-7C020E209F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8000"/>
          </a:blip>
          <a:srcRect b="10317"/>
          <a:stretch/>
        </p:blipFill>
        <p:spPr>
          <a:xfrm>
            <a:off x="6682014" y="337311"/>
            <a:ext cx="5618843" cy="65206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" name="Google Shape;26;p3">
            <a:extLst>
              <a:ext uri="{FF2B5EF4-FFF2-40B4-BE49-F238E27FC236}">
                <a16:creationId xmlns:a16="http://schemas.microsoft.com/office/drawing/2014/main" id="{7CFE12AD-67AF-D046-9458-8AD8CC5B428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794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255CA2-0F4A-8A4E-9387-37A99A7AE8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l="10675" t="8466" r="-10675" b="11925"/>
          <a:stretch/>
        </p:blipFill>
        <p:spPr>
          <a:xfrm>
            <a:off x="0" y="1398404"/>
            <a:ext cx="5302577" cy="545959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" name="Google Shape;26;p3">
            <a:extLst>
              <a:ext uri="{FF2B5EF4-FFF2-40B4-BE49-F238E27FC236}">
                <a16:creationId xmlns:a16="http://schemas.microsoft.com/office/drawing/2014/main" id="{08FDEA60-3131-C84D-A1F1-206ED429057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794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E5FCBE-873B-FB42-B390-314E46635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l="10675" t="8466" r="-10675" b="11925"/>
          <a:stretch/>
        </p:blipFill>
        <p:spPr>
          <a:xfrm>
            <a:off x="0" y="1398404"/>
            <a:ext cx="5302577" cy="545959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" name="Google Shape;26;p3">
            <a:extLst>
              <a:ext uri="{FF2B5EF4-FFF2-40B4-BE49-F238E27FC236}">
                <a16:creationId xmlns:a16="http://schemas.microsoft.com/office/drawing/2014/main" id="{32E6AC96-15B9-FA44-A342-A0C02805B7C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794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8A0D2F-BD67-0041-BB71-4A9E178D0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l="10675" t="8466" r="-10675" b="11925"/>
          <a:stretch/>
        </p:blipFill>
        <p:spPr>
          <a:xfrm>
            <a:off x="0" y="1398404"/>
            <a:ext cx="5302577" cy="5459596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13902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3" name="Picture 2" descr="PEAT logo">
            <a:extLst>
              <a:ext uri="{FF2B5EF4-FFF2-40B4-BE49-F238E27FC236}">
                <a16:creationId xmlns:a16="http://schemas.microsoft.com/office/drawing/2014/main" id="{74F96660-3323-0C4D-AFED-C930B286871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924143" y="5821622"/>
            <a:ext cx="2002639" cy="877824"/>
          </a:xfrm>
          <a:prstGeom prst="rect">
            <a:avLst/>
          </a:prstGeom>
        </p:spPr>
      </p:pic>
      <p:sp>
        <p:nvSpPr>
          <p:cNvPr id="8" name="Google Shape;26;p3">
            <a:extLst>
              <a:ext uri="{FF2B5EF4-FFF2-40B4-BE49-F238E27FC236}">
                <a16:creationId xmlns:a16="http://schemas.microsoft.com/office/drawing/2014/main" id="{1350A5CE-4F8F-AA4A-933B-6012D8D9D307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2794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1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sa.gov/technology/technology-purchasing-programs/telecommunications-and-network-services/federal-relay-fedrelay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nad.org/resources/american-sign-language/interpreting-american-sign-language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.org/WAI/teach-advocate/accessible-presentations/#basics-for-organizers--speakers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upport.office.com/en-us/article/make-your-word-documents-accessible-to-people-with-disabilities-d9bf3683-87ac-47ea-b91a-78dcacb3c66d#PickTab=Windows" TargetMode="External"/><Relationship Id="rId4" Type="http://schemas.openxmlformats.org/officeDocument/2006/relationships/hyperlink" Target="https://webaim.org/techniques/powerpoint/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iff"/><Relationship Id="rId3" Type="http://schemas.openxmlformats.org/officeDocument/2006/relationships/hyperlink" Target="http://www.peatworks.org/" TargetMode="External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linkedin.com/in/Corinne-Weible" TargetMode="External"/><Relationship Id="rId5" Type="http://schemas.openxmlformats.org/officeDocument/2006/relationships/hyperlink" Target="mailto:info@PeatWorks.org" TargetMode="External"/><Relationship Id="rId4" Type="http://schemas.openxmlformats.org/officeDocument/2006/relationships/hyperlink" Target="http://www.peatworks.org/eNews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2E49B-7AFC-D642-BB86-9DA673E3D5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Hosting Accessible</a:t>
            </a:r>
            <a:br>
              <a:rPr lang="en-US" dirty="0"/>
            </a:br>
            <a:r>
              <a:rPr lang="en-US" dirty="0"/>
              <a:t>Virtual Meetings and Presentations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0543C1-91BC-D942-A43A-2CD8C45DBCB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October 28, 2020 </a:t>
            </a:r>
          </a:p>
          <a:p>
            <a:r>
              <a:rPr lang="en-US" dirty="0"/>
              <a:t>Corinne Weible, Co-Director</a:t>
            </a:r>
          </a:p>
          <a:p>
            <a:r>
              <a:rPr lang="en-US" dirty="0"/>
              <a:t>Partnership on Employment and Accessible Technology (PEAT)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C6918E-916B-BC4C-84F3-EF6C7720487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-US" smtClean="0"/>
              <a:pPr lvl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5845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0F065-AD10-DC42-9886-1508D7D1B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Buy</a:t>
            </a:r>
            <a:r>
              <a:rPr lang="en-US" baseline="0" dirty="0"/>
              <a:t> IT: Your Guide to Purchasing Accessible Technology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982680-584D-2443-B0A7-FA98857B94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87E69B-6A90-D54F-8FD8-2243B02F44C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5" descr="screenshot of &quot;Welcome to Buy-IT!&quot; including chart of the 8-step process at https://peatworks.org/digital-accessibility-toolkits/buy-it/">
            <a:extLst>
              <a:ext uri="{FF2B5EF4-FFF2-40B4-BE49-F238E27FC236}">
                <a16:creationId xmlns:a16="http://schemas.microsoft.com/office/drawing/2014/main" id="{308CEFB3-02FE-7941-A21F-7B0AA38763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20" b="12837"/>
          <a:stretch/>
        </p:blipFill>
        <p:spPr>
          <a:xfrm>
            <a:off x="0" y="7316"/>
            <a:ext cx="12192000" cy="685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348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9192-A9DD-3747-83A9-7EFFBA3FE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5: Negotiating</a:t>
            </a:r>
            <a:r>
              <a:rPr lang="en-US" baseline="0" dirty="0"/>
              <a:t> Contracts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CDBB30-D7E1-8D49-9285-1085311FDA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88F7E7-3C73-0D46-AE20-6A4A35B4F12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Picture 5" descr="screenshot of https://peatworks.org/digital-accessibility-toolkits/buy-it/step-5-negotiating-contracts/">
            <a:extLst>
              <a:ext uri="{FF2B5EF4-FFF2-40B4-BE49-F238E27FC236}">
                <a16:creationId xmlns:a16="http://schemas.microsoft.com/office/drawing/2014/main" id="{8C459372-47C5-2644-8D93-600632C62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1" y="0"/>
            <a:ext cx="12170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3330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919BF-C81E-485B-94AA-2564BCE67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3A7"/>
                </a:solidFill>
              </a:rPr>
              <a:t>Step 2: Need Sensing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B9EF6F-5581-4F1C-BFF6-415FEA4C6C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78077"/>
            <a:ext cx="10515600" cy="4598886"/>
          </a:xfrm>
        </p:spPr>
        <p:txBody>
          <a:bodyPr/>
          <a:lstStyle/>
          <a:p>
            <a:pPr marL="114300" indent="0">
              <a:buNone/>
            </a:pPr>
            <a:r>
              <a:rPr lang="en-US" sz="2600" dirty="0"/>
              <a:t>1) The invitation and/or registration form should include the following:</a:t>
            </a:r>
          </a:p>
          <a:p>
            <a:r>
              <a:rPr lang="en-US" sz="2600" dirty="0"/>
              <a:t>What accommodations you are providing by default </a:t>
            </a:r>
          </a:p>
          <a:p>
            <a:r>
              <a:rPr lang="en-US" sz="2600" dirty="0"/>
              <a:t>An invitation for participants to share their accommodation needs with the organizer. It’s a good idea to give a deadline of at least 1-2 weeks prior to the meeting in case you need to recruit an interpreter.</a:t>
            </a:r>
            <a:br>
              <a:rPr lang="en-US" sz="2600" dirty="0"/>
            </a:br>
            <a:endParaRPr lang="en-US" sz="2600" dirty="0"/>
          </a:p>
          <a:p>
            <a:pPr marL="114300" indent="0">
              <a:buNone/>
            </a:pPr>
            <a:r>
              <a:rPr lang="en-US" sz="2600" dirty="0"/>
              <a:t>2) Set up accounts with vendors for captioning and sign language interpreters so that you can easily contact them when needed. </a:t>
            </a:r>
          </a:p>
          <a:p>
            <a:endParaRPr lang="en-US" sz="2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4F9BF0-75A5-4032-A50F-992F8F1F231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1286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B258A-66C7-A946-8785-34A660D2D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Provide in all meetings by default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F7C2E3-5978-B142-A30F-1798E45CF1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dirty="0"/>
              <a:t>10-digit call-in number for relay access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Meeting materials in an accessible format, provided beforehand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Captions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/>
              <a:t>Live CART is the best option. AI-powered automatic captions are also available (by default in some platforms) 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Monitored ways for attendees to be in touch (chat, email, cell) 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Long meetings must include regular breaks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B62B05-993D-FE4A-89A3-E9EEFED12EB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2943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919BF-C81E-485B-94AA-2564BCE67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3A7"/>
                </a:solidFill>
              </a:rPr>
              <a:t>Step 3: Put Systems in Place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B9EF6F-5581-4F1C-BFF6-415FEA4C6C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78077"/>
            <a:ext cx="10515600" cy="4598886"/>
          </a:xfrm>
        </p:spPr>
        <p:txBody>
          <a:bodyPr/>
          <a:lstStyle/>
          <a:p>
            <a:pPr marL="114300" indent="0">
              <a:buNone/>
            </a:pPr>
            <a:r>
              <a:rPr lang="en-US" sz="2200" dirty="0"/>
              <a:t>Before your live event starts, check off these critical to-do items first:</a:t>
            </a:r>
          </a:p>
          <a:p>
            <a:r>
              <a:rPr lang="en-US" sz="2200" dirty="0"/>
              <a:t>Determine who will play various roles</a:t>
            </a:r>
          </a:p>
          <a:p>
            <a:r>
              <a:rPr lang="en-US" sz="2200" dirty="0"/>
              <a:t>Confirm that your meeting has a 10-digit call-in number associated with it (not just a URL to join), and that it is available to attendees</a:t>
            </a:r>
          </a:p>
          <a:p>
            <a:r>
              <a:rPr lang="en-US" sz="2200" dirty="0"/>
              <a:t>Make sure presenters have access to a high-quality mic and webcam</a:t>
            </a:r>
          </a:p>
          <a:p>
            <a:r>
              <a:rPr lang="en-US" sz="2200" dirty="0"/>
              <a:t>Adjust your platform settings to record your presentation. Though this may not be specifically requested, it’s helpful for everyone to access content after the live event concludes.</a:t>
            </a:r>
          </a:p>
          <a:p>
            <a:r>
              <a:rPr lang="en-US" sz="2200" dirty="0"/>
              <a:t>Arrange captioning for your presentation in advance (such as through the </a:t>
            </a:r>
            <a:r>
              <a:rPr lang="en-US" sz="2200" u="sng" dirty="0">
                <a:hlinkClick r:id="rId3"/>
              </a:rPr>
              <a:t>Federal Relay Service</a:t>
            </a:r>
            <a:r>
              <a:rPr lang="en-US" sz="2200" dirty="0"/>
              <a:t> for government employees or another service provider).</a:t>
            </a:r>
          </a:p>
          <a:p>
            <a:r>
              <a:rPr lang="en-US" sz="2200" dirty="0"/>
              <a:t>Secure </a:t>
            </a:r>
            <a:r>
              <a:rPr lang="en-US" sz="2200" u="sng" dirty="0">
                <a:hlinkClick r:id="rId4"/>
              </a:rPr>
              <a:t>sign language interpreters</a:t>
            </a:r>
            <a:r>
              <a:rPr lang="en-US" sz="2200" dirty="0"/>
              <a:t>—if requested.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4F9BF0-75A5-4032-A50F-992F8F1F231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5022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919BF-C81E-485B-94AA-2564BCE67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3A7"/>
                </a:solidFill>
              </a:rPr>
              <a:t>Step 4: Create Accessible Materials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B9EF6F-5581-4F1C-BFF6-415FEA4C6C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78077"/>
            <a:ext cx="10515600" cy="4598886"/>
          </a:xfrm>
        </p:spPr>
        <p:txBody>
          <a:bodyPr/>
          <a:lstStyle/>
          <a:p>
            <a:pPr marL="114300" indent="0">
              <a:buNone/>
            </a:pPr>
            <a:r>
              <a:rPr lang="en-US" dirty="0"/>
              <a:t>In advance of your presentation, create and share accessible slide decks and other presentation materials with the audience. </a:t>
            </a:r>
          </a:p>
          <a:p>
            <a:pPr marL="114300" indent="0">
              <a:buNone/>
            </a:pPr>
            <a:r>
              <a:rPr lang="en-US" dirty="0"/>
              <a:t>PEAT has links to resources for creating accessible presentation materials, including:</a:t>
            </a:r>
          </a:p>
          <a:p>
            <a:r>
              <a:rPr lang="en-US" u="sng" dirty="0">
                <a:hlinkClick r:id="rId3"/>
              </a:rPr>
              <a:t>How to Make Presentations Accessible to All</a:t>
            </a:r>
            <a:endParaRPr lang="en-US" dirty="0"/>
          </a:p>
          <a:p>
            <a:r>
              <a:rPr lang="en-US" u="sng" dirty="0">
                <a:hlinkClick r:id="rId4"/>
              </a:rPr>
              <a:t>PowerPoint Accessibility</a:t>
            </a:r>
            <a:endParaRPr lang="en-US" dirty="0"/>
          </a:p>
          <a:p>
            <a:r>
              <a:rPr lang="en-US" u="sng" dirty="0">
                <a:hlinkClick r:id="rId5"/>
              </a:rPr>
              <a:t>Best Practices for Making Word Documents Accessible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4F9BF0-75A5-4032-A50F-992F8F1F231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9546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919BF-C81E-485B-94AA-2564BCE67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3A7"/>
                </a:solidFill>
              </a:rPr>
              <a:t>Step 5: Prepare Speakers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B9EF6F-5581-4F1C-BFF6-415FEA4C6C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78077"/>
            <a:ext cx="10515600" cy="4598886"/>
          </a:xfrm>
        </p:spPr>
        <p:txBody>
          <a:bodyPr/>
          <a:lstStyle/>
          <a:p>
            <a:pPr marL="114300" indent="0">
              <a:buNone/>
            </a:pPr>
            <a:r>
              <a:rPr lang="en-US" sz="2600" dirty="0"/>
              <a:t>For a presentation to be fully accessible, speakers must understand how to use key features of the online platform and convey content in a manner that promotes accessibility. </a:t>
            </a:r>
          </a:p>
          <a:p>
            <a:r>
              <a:rPr lang="en-US" sz="2600" dirty="0"/>
              <a:t>Conduct a dry-run with presenters to verify their familiarity and comfort with the run of show and platform controls (e.g., screen sharing, muting/unmuting audio, etc.).</a:t>
            </a:r>
          </a:p>
          <a:p>
            <a:r>
              <a:rPr lang="en-US" sz="2600" dirty="0"/>
              <a:t>Remind speakers/meeting leader/chat monitor of meeting rules such as:</a:t>
            </a:r>
          </a:p>
          <a:p>
            <a:pPr lvl="1"/>
            <a:r>
              <a:rPr lang="en-US" dirty="0"/>
              <a:t>One person speaks at a time, all other mics will be muted</a:t>
            </a:r>
          </a:p>
          <a:p>
            <a:pPr lvl="1"/>
            <a:r>
              <a:rPr lang="en-US" dirty="0"/>
              <a:t>Say your name (every time) before speaking</a:t>
            </a:r>
          </a:p>
          <a:p>
            <a:pPr lvl="1"/>
            <a:r>
              <a:rPr lang="en-US" dirty="0"/>
              <a:t>Describe what you are showing/doing on screen, including images and videos</a:t>
            </a:r>
          </a:p>
          <a:p>
            <a:pPr lvl="1"/>
            <a:r>
              <a:rPr lang="en-US" dirty="0"/>
              <a:t>Make it easy to queue speakers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4F9BF0-75A5-4032-A50F-992F8F1F231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2565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8B1D49B-0AA3-434B-9DF9-E1E38766C3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3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3A7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7166FA-C2F5-174A-BFC6-A20649157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During your presentation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769CEF-BE92-CB45-9D42-F278A481C1C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-US" smtClean="0"/>
              <a:pPr lvl="0"/>
              <a:t>17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8D1F35-6C4F-CC47-BC3D-F0311548F1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8000"/>
          </a:blip>
          <a:srcRect b="10317"/>
          <a:stretch/>
        </p:blipFill>
        <p:spPr>
          <a:xfrm>
            <a:off x="6682014" y="337311"/>
            <a:ext cx="5618843" cy="652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0634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919BF-C81E-485B-94AA-2564BCE67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3A7"/>
                </a:solidFill>
              </a:rPr>
              <a:t>Starting the meeting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B9EF6F-5581-4F1C-BFF6-415FEA4C6C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78077"/>
            <a:ext cx="10515600" cy="4598886"/>
          </a:xfrm>
        </p:spPr>
        <p:txBody>
          <a:bodyPr/>
          <a:lstStyle/>
          <a:p>
            <a:r>
              <a:rPr lang="en-US" dirty="0"/>
              <a:t>Review house keeping and ground rules</a:t>
            </a:r>
          </a:p>
          <a:p>
            <a:r>
              <a:rPr lang="en-US" dirty="0"/>
              <a:t>Post call-in number, captioning info on opening slide and in chat and read aloud</a:t>
            </a:r>
          </a:p>
          <a:p>
            <a:r>
              <a:rPr lang="en-US" dirty="0"/>
              <a:t>Re-post any links or attachments sent in invitation</a:t>
            </a:r>
          </a:p>
          <a:p>
            <a:r>
              <a:rPr lang="en-US" dirty="0"/>
              <a:t>Announce if you are recording</a:t>
            </a:r>
          </a:p>
          <a:p>
            <a:r>
              <a:rPr lang="en-US" dirty="0"/>
              <a:t>Note any post-meeting information/links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4F9BF0-75A5-4032-A50F-992F8F1F231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8092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919BF-C81E-485B-94AA-2564BCE67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3A7"/>
                </a:solidFill>
              </a:rPr>
              <a:t>Facilitating the meeting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B9EF6F-5581-4F1C-BFF6-415FEA4C6C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78077"/>
            <a:ext cx="10515600" cy="4598886"/>
          </a:xfrm>
        </p:spPr>
        <p:txBody>
          <a:bodyPr/>
          <a:lstStyle/>
          <a:p>
            <a:r>
              <a:rPr lang="en-US" dirty="0"/>
              <a:t>Mute email/other notifications</a:t>
            </a:r>
          </a:p>
          <a:p>
            <a:pPr lvl="0"/>
            <a:r>
              <a:rPr lang="en-US" dirty="0"/>
              <a:t>Close unrelated apps and content</a:t>
            </a:r>
          </a:p>
          <a:p>
            <a:pPr lvl="0"/>
            <a:r>
              <a:rPr lang="en-US" dirty="0"/>
              <a:t>Watch for alerts from chat monitor</a:t>
            </a:r>
          </a:p>
          <a:p>
            <a:pPr lvl="1"/>
            <a:r>
              <a:rPr lang="en-US" sz="2800" dirty="0"/>
              <a:t>Have chat monitor read aloud items/questions in the chat before answering</a:t>
            </a:r>
          </a:p>
          <a:p>
            <a:pPr lvl="0"/>
            <a:r>
              <a:rPr lang="en-US" dirty="0"/>
              <a:t>When multiple people have asked to speak, announce the order so they can plan ahead</a:t>
            </a:r>
          </a:p>
          <a:p>
            <a:r>
              <a:rPr lang="en-US" dirty="0"/>
              <a:t>Remember to describe visuals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4F9BF0-75A5-4032-A50F-992F8F1F231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8730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919BF-C81E-485B-94AA-2564BCE67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3A7"/>
                </a:solidFill>
              </a:rPr>
              <a:t>About PEAT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1A7053E-6367-9C47-B4A6-F43300039A35}"/>
              </a:ext>
            </a:extLst>
          </p:cNvPr>
          <p:cNvSpPr txBox="1">
            <a:spLocks/>
          </p:cNvSpPr>
          <p:nvPr/>
        </p:nvSpPr>
        <p:spPr>
          <a:xfrm>
            <a:off x="838200" y="1578077"/>
            <a:ext cx="10515600" cy="459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Font typeface="Arial"/>
              <a:buNone/>
            </a:pPr>
            <a:r>
              <a:rPr lang="en-US" sz="2200" b="1" dirty="0"/>
              <a:t>Our Vision</a:t>
            </a:r>
          </a:p>
          <a:p>
            <a:pPr marL="114300" indent="0">
              <a:buNone/>
            </a:pPr>
            <a:r>
              <a:rPr lang="en-US" sz="2200" dirty="0"/>
              <a:t>A future where all technologies are born accessible, so that everyone can succeed in their careers.</a:t>
            </a:r>
            <a:br>
              <a:rPr lang="en-US" sz="2200" dirty="0"/>
            </a:br>
            <a:endParaRPr lang="en-US" sz="2200" b="1" dirty="0"/>
          </a:p>
          <a:p>
            <a:pPr marL="114300" indent="0">
              <a:buFont typeface="Arial"/>
              <a:buNone/>
            </a:pPr>
            <a:r>
              <a:rPr lang="en-US" sz="2200" b="1" dirty="0"/>
              <a:t>Our Mission</a:t>
            </a:r>
          </a:p>
          <a:p>
            <a:pPr marL="114300" indent="0">
              <a:buNone/>
            </a:pPr>
            <a:r>
              <a:rPr lang="en-US" sz="2200" dirty="0"/>
              <a:t>To foster collaborations that make emerging technologies accessible. To support workplaces in using inclusive technologies that engage the skills of employees with disabilities. To build a future that works.</a:t>
            </a:r>
            <a:br>
              <a:rPr lang="en-US" sz="2200" dirty="0"/>
            </a:br>
            <a:endParaRPr lang="en-US" sz="2200" b="1" dirty="0"/>
          </a:p>
          <a:p>
            <a:pPr marL="114300" indent="0">
              <a:buFont typeface="Arial"/>
              <a:buNone/>
            </a:pPr>
            <a:r>
              <a:rPr lang="en-US" sz="2200" b="1" dirty="0"/>
              <a:t>Who is behind PEAT?</a:t>
            </a:r>
          </a:p>
          <a:p>
            <a:pPr marL="114300" indent="0">
              <a:buNone/>
            </a:pPr>
            <a:r>
              <a:rPr lang="en-US" sz="2200" dirty="0"/>
              <a:t>The Partnership on Employment &amp; Accessible Technology (PEAT) is funded by the U.S. Department of Labor's Office of Disability Employment Policy (ODEP).</a:t>
            </a:r>
            <a:br>
              <a:rPr lang="en-US" sz="2200" dirty="0"/>
            </a:br>
            <a:endParaRPr lang="en-US" sz="2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4F9BF0-75A5-4032-A50F-992F8F1F231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4268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919BF-C81E-485B-94AA-2564BCE67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3A7"/>
                </a:solidFill>
              </a:rPr>
              <a:t>Manage contributors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B9EF6F-5581-4F1C-BFF6-415FEA4C6C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78077"/>
            <a:ext cx="10515600" cy="4598886"/>
          </a:xfrm>
        </p:spPr>
        <p:txBody>
          <a:bodyPr/>
          <a:lstStyle/>
          <a:p>
            <a:pPr lvl="0"/>
            <a:r>
              <a:rPr lang="en-US" kern="1200" dirty="0">
                <a:solidFill>
                  <a:schemeClr val="tx1"/>
                </a:solidFill>
              </a:rPr>
              <a:t>Allow time for participants to add notes in the chat or ask to speak</a:t>
            </a:r>
          </a:p>
          <a:p>
            <a:pPr lvl="0"/>
            <a:r>
              <a:rPr lang="en-US" kern="1200" dirty="0">
                <a:solidFill>
                  <a:schemeClr val="tx1"/>
                </a:solidFill>
              </a:rPr>
              <a:t>Provide multiple ways to collect feedback</a:t>
            </a:r>
          </a:p>
          <a:p>
            <a:pPr lvl="0"/>
            <a:r>
              <a:rPr lang="en-US" kern="1200" dirty="0">
                <a:solidFill>
                  <a:schemeClr val="tx1"/>
                </a:solidFill>
              </a:rPr>
              <a:t>Avoid letting any one person dominate the audio</a:t>
            </a:r>
          </a:p>
          <a:p>
            <a:pPr lvl="0"/>
            <a:r>
              <a:rPr lang="en-US" kern="1200" dirty="0">
                <a:solidFill>
                  <a:schemeClr val="tx1"/>
                </a:solidFill>
              </a:rPr>
              <a:t>Recognize that there are many reasons people may not be quick to jump in</a:t>
            </a:r>
          </a:p>
          <a:p>
            <a:pPr lvl="0"/>
            <a:r>
              <a:rPr lang="en-US" kern="1200" dirty="0">
                <a:solidFill>
                  <a:schemeClr val="tx1"/>
                </a:solidFill>
              </a:rPr>
              <a:t>Do not require attendees to turn on their cameras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4F9BF0-75A5-4032-A50F-992F8F1F231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9328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919BF-C81E-485B-94AA-2564BCE67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3A7"/>
                </a:solidFill>
              </a:rPr>
              <a:t>Strategies for ensuring inclusion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B9EF6F-5581-4F1C-BFF6-415FEA4C6C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78077"/>
            <a:ext cx="10515600" cy="4598886"/>
          </a:xfrm>
        </p:spPr>
        <p:txBody>
          <a:bodyPr/>
          <a:lstStyle/>
          <a:p>
            <a:pPr lvl="0"/>
            <a:r>
              <a:rPr lang="en-US" sz="3200" kern="1200" dirty="0">
                <a:solidFill>
                  <a:schemeClr val="tx1"/>
                </a:solidFill>
              </a:rPr>
              <a:t>Pause at key points: ask if anyone else has something to add </a:t>
            </a:r>
          </a:p>
          <a:p>
            <a:pPr lvl="0"/>
            <a:r>
              <a:rPr lang="en-US" sz="3200" kern="1200" dirty="0">
                <a:solidFill>
                  <a:schemeClr val="tx1"/>
                </a:solidFill>
              </a:rPr>
              <a:t>Don’t just take silence as agreement. Some options:</a:t>
            </a:r>
          </a:p>
          <a:p>
            <a:pPr lvl="1"/>
            <a:r>
              <a:rPr lang="en-US" sz="2800" kern="1200" dirty="0">
                <a:solidFill>
                  <a:schemeClr val="tx1"/>
                </a:solidFill>
              </a:rPr>
              <a:t>Chat: +1 if agree; a -1 if they disagree</a:t>
            </a:r>
          </a:p>
          <a:p>
            <a:pPr lvl="1"/>
            <a:r>
              <a:rPr lang="en-US" sz="2800" kern="1200" dirty="0">
                <a:solidFill>
                  <a:schemeClr val="tx1"/>
                </a:solidFill>
              </a:rPr>
              <a:t>Go through roster of attendees</a:t>
            </a:r>
          </a:p>
          <a:p>
            <a:pPr lvl="0"/>
            <a:r>
              <a:rPr lang="en-US" sz="3200" kern="1200" dirty="0">
                <a:solidFill>
                  <a:schemeClr val="tx1"/>
                </a:solidFill>
              </a:rPr>
              <a:t>If one person is dominating, consider asking for other feedback</a:t>
            </a:r>
          </a:p>
          <a:p>
            <a:pPr marL="114300" lvl="0" indent="0">
              <a:buNone/>
            </a:pPr>
            <a:endParaRPr lang="en-US" sz="3200" kern="12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4F9BF0-75A5-4032-A50F-992F8F1F231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2947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8B1D49B-0AA3-434B-9DF9-E1E38766C3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3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3A7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7166FA-C2F5-174A-BFC6-A20649157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After your presentation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769CEF-BE92-CB45-9D42-F278A481C1C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-US" smtClean="0"/>
              <a:pPr lvl="0"/>
              <a:t>22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8D1F35-6C4F-CC47-BC3D-F0311548F1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8000"/>
          </a:blip>
          <a:srcRect b="10317"/>
          <a:stretch/>
        </p:blipFill>
        <p:spPr>
          <a:xfrm>
            <a:off x="6682014" y="337311"/>
            <a:ext cx="5618843" cy="652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9912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919BF-C81E-485B-94AA-2564BCE67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3A7"/>
                </a:solidFill>
              </a:rPr>
              <a:t>Step 6: Share Materials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B9EF6F-5581-4F1C-BFF6-415FEA4C6C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78077"/>
            <a:ext cx="10515600" cy="4598886"/>
          </a:xfrm>
        </p:spPr>
        <p:txBody>
          <a:bodyPr/>
          <a:lstStyle/>
          <a:p>
            <a:pPr marL="114300" indent="0">
              <a:buNone/>
            </a:pPr>
            <a:r>
              <a:rPr lang="en-US" dirty="0"/>
              <a:t>After the event concludes, disseminate a recording of your presentation and the transcript to participants. 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/>
              <a:t>This best practice enhances the accessibility of the information you shared and affords people with and without disabilities more opportunities to review and better understand the content you presented.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4F9BF0-75A5-4032-A50F-992F8F1F231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3483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919BF-C81E-485B-94AA-2564BCE67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3A7"/>
                </a:solidFill>
              </a:rPr>
              <a:t>Step 7: Ask for Feedback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B9EF6F-5581-4F1C-BFF6-415FEA4C6C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78077"/>
            <a:ext cx="10515600" cy="4598886"/>
          </a:xfrm>
        </p:spPr>
        <p:txBody>
          <a:bodyPr/>
          <a:lstStyle/>
          <a:p>
            <a:pPr marL="114300" indent="0">
              <a:buNone/>
            </a:pPr>
            <a:r>
              <a:rPr lang="en-US" dirty="0"/>
              <a:t>When sharing materials from your presentation, ask participants for feedback on the content of the presentation, its utility, and their experiences with the accessibility of your virtual event.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4F9BF0-75A5-4032-A50F-992F8F1F231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5538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E33EA-5C89-104A-AE72-F921BB451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 for Getting Started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50CBD3-BC9D-9E45-A7CF-E8D6FD8D21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AD0C0A-2725-3143-9143-E3F406E833D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8041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919BF-C81E-485B-94AA-2564BCE67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3A7"/>
                </a:solidFill>
              </a:rPr>
              <a:t>Telework &amp; Accessibility Toolkit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B9EF6F-5581-4F1C-BFF6-415FEA4C6C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40786"/>
            <a:ext cx="10515600" cy="4351338"/>
          </a:xfrm>
        </p:spPr>
        <p:txBody>
          <a:bodyPr/>
          <a:lstStyle/>
          <a:p>
            <a:pPr marL="114300" indent="0">
              <a:buNone/>
            </a:pPr>
            <a:r>
              <a:rPr lang="en-US" sz="2600" b="1" dirty="0" err="1"/>
              <a:t>Peatworks.org</a:t>
            </a:r>
            <a:r>
              <a:rPr lang="en-US" sz="2600" b="1" dirty="0"/>
              <a:t>/digital-accessibility-toolkits/telework-and-accessibility/ </a:t>
            </a:r>
            <a:br>
              <a:rPr lang="en-US" sz="2600" b="1" dirty="0"/>
            </a:br>
            <a:endParaRPr lang="en-US" sz="2600" b="1" dirty="0"/>
          </a:p>
          <a:p>
            <a:r>
              <a:rPr lang="en-US" sz="2600" dirty="0"/>
              <a:t>Learn tips for creating accessible content, including documents, emails, PDFs, social media posts</a:t>
            </a:r>
          </a:p>
          <a:p>
            <a:r>
              <a:rPr lang="en-US" sz="2600" dirty="0"/>
              <a:t>Checklist for hosting an accessible meeting</a:t>
            </a:r>
          </a:p>
          <a:p>
            <a:r>
              <a:rPr lang="en-US" sz="2600" dirty="0"/>
              <a:t>Guidance on making a power point accessible</a:t>
            </a:r>
          </a:p>
          <a:p>
            <a:r>
              <a:rPr lang="en-US" sz="2600" dirty="0"/>
              <a:t>Find resources for hiring accessibility consultants, BYOD policies, staff training, legal guidance, and more </a:t>
            </a:r>
          </a:p>
          <a:p>
            <a:pPr marL="114300" indent="0">
              <a:buNone/>
            </a:pPr>
            <a:endParaRPr lang="en-US" sz="2600" dirty="0"/>
          </a:p>
          <a:p>
            <a:endParaRPr lang="en-US" sz="2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4F9BF0-75A5-4032-A50F-992F8F1F231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6648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7F6D5-3972-F145-9469-B24FB8656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00" y="365125"/>
            <a:ext cx="9575800" cy="1325563"/>
          </a:xfrm>
        </p:spPr>
        <p:txBody>
          <a:bodyPr/>
          <a:lstStyle/>
          <a:p>
            <a:r>
              <a:rPr lang="en-US" dirty="0"/>
              <a:t>Staff Training Resources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B4CD23-89D3-1349-9028-1D8402FB54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D3CE0-288D-3E40-A75C-681AEEEFF07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8" name="Picture 7" descr="screenshot of https://peatworks.org/digital-accessibility-toolkits/staff-training-resources/">
            <a:extLst>
              <a:ext uri="{FF2B5EF4-FFF2-40B4-BE49-F238E27FC236}">
                <a16:creationId xmlns:a16="http://schemas.microsoft.com/office/drawing/2014/main" id="{DAAEB1E1-860C-FA42-A219-90EE495367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519" b="4160"/>
          <a:stretch/>
        </p:blipFill>
        <p:spPr>
          <a:xfrm>
            <a:off x="-63500" y="1863"/>
            <a:ext cx="12344400" cy="685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3717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97CFD-15F6-F545-AD5A-8D0E9C135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of Work Podcast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75EE3-E751-4D4C-A893-3F8ACAF3D4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screenshot of https://peatworks.org/futureofwork/future-of-work-podcast/">
            <a:extLst>
              <a:ext uri="{FF2B5EF4-FFF2-40B4-BE49-F238E27FC236}">
                <a16:creationId xmlns:a16="http://schemas.microsoft.com/office/drawing/2014/main" id="{3CABBF2C-9B01-E642-92B3-9046038DF2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91"/>
          <a:stretch/>
        </p:blipFill>
        <p:spPr>
          <a:xfrm>
            <a:off x="0" y="0"/>
            <a:ext cx="10885518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1B3846-9A9C-AF48-B1EB-0A2BD4B5747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6BF27B-6074-AB46-A296-A5A2ED6F2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451690" y="4847303"/>
            <a:ext cx="1740310" cy="20106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2150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D2359-1F0F-2641-AD83-C857527C7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Accessibility Tips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B60CD9-D929-EF41-A8BC-84DE7F83B1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1386" y="1690688"/>
            <a:ext cx="10515600" cy="4086613"/>
          </a:xfrm>
        </p:spPr>
        <p:txBody>
          <a:bodyPr/>
          <a:lstStyle/>
          <a:p>
            <a:pPr indent="-457200">
              <a:lnSpc>
                <a:spcPct val="150000"/>
              </a:lnSpc>
              <a:spcBef>
                <a:spcPts val="0"/>
              </a:spcBef>
              <a:buSzPts val="3200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Use the Accessibility Checker in 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Microsoft Office </a:t>
            </a:r>
          </a:p>
          <a:p>
            <a:pPr indent="-457200">
              <a:lnSpc>
                <a:spcPct val="150000"/>
              </a:lnSpc>
              <a:spcBef>
                <a:spcPts val="0"/>
              </a:spcBef>
              <a:buSzPts val="3200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Add well-written alt text to images </a:t>
            </a:r>
          </a:p>
          <a:p>
            <a:pPr indent="-457200">
              <a:lnSpc>
                <a:spcPct val="150000"/>
              </a:lnSpc>
              <a:spcBef>
                <a:spcPts val="0"/>
              </a:spcBef>
              <a:buSzPts val="3200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Use heading structures in documents, emails, and websites</a:t>
            </a:r>
          </a:p>
          <a:p>
            <a:pPr indent="-457200">
              <a:lnSpc>
                <a:spcPct val="150000"/>
              </a:lnSpc>
              <a:spcBef>
                <a:spcPts val="0"/>
              </a:spcBef>
              <a:buSzPts val="3200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Avoid sending pdf documents (or include an alternative)</a:t>
            </a:r>
          </a:p>
          <a:p>
            <a:pPr indent="-457200">
              <a:lnSpc>
                <a:spcPct val="150000"/>
              </a:lnSpc>
              <a:spcBef>
                <a:spcPts val="0"/>
              </a:spcBef>
              <a:buSzPts val="3200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Don’t rely on visual cues like bold text, italics, underlining, and color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79AEDF-D17F-B84B-9E9F-AE8C1ED2026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5" name="Picture 2" descr="Screen shot of Review ribbon with Check Accessibility icon">
            <a:extLst>
              <a:ext uri="{FF2B5EF4-FFF2-40B4-BE49-F238E27FC236}">
                <a16:creationId xmlns:a16="http://schemas.microsoft.com/office/drawing/2014/main" id="{E9010CC7-4E06-EE41-87FD-14A8C89535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46" b="-828"/>
          <a:stretch/>
        </p:blipFill>
        <p:spPr bwMode="auto">
          <a:xfrm>
            <a:off x="6567949" y="1690688"/>
            <a:ext cx="5416505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95331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E45ED-1668-F146-BF6C-A99FDD274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“Average” Design Fits No One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30CAF0-9F22-4A40-BC19-BB3942F0A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70454"/>
            <a:ext cx="7687962" cy="4706509"/>
          </a:xfrm>
        </p:spPr>
        <p:txBody>
          <a:bodyPr/>
          <a:lstStyle/>
          <a:p>
            <a:pPr marL="594360" indent="-457200">
              <a:buSzPct val="100000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 1950, the U.S. Air Force used the average physical measurements of 4,000 pilots to design cockpit specs. But good pilots were frequently having uncontrolled crashes for no clear reason.</a:t>
            </a:r>
          </a:p>
          <a:p>
            <a:pPr marL="594360" indent="-457200">
              <a:buSzPct val="100000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It turned out that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not a single pilot fit the average specs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based on the middle 30% range of the dimensions. </a:t>
            </a:r>
            <a:endParaRPr lang="en-US" dirty="0"/>
          </a:p>
          <a:p>
            <a:pPr marL="594360" indent="-457200">
              <a:buSzPct val="100000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Adding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adjustable components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reduced crash rates dramatically.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7FEDBA-EF57-634C-8A49-ADD09A435EA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Picture 2" descr="Black and white vintage photo of airman on ladder against plane with checklist in hand, talking with seated pilot">
            <a:extLst>
              <a:ext uri="{FF2B5EF4-FFF2-40B4-BE49-F238E27FC236}">
                <a16:creationId xmlns:a16="http://schemas.microsoft.com/office/drawing/2014/main" id="{F9B4CE1A-20EA-9549-9FD4-4E84945D9D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06" r="-2120" b="918"/>
          <a:stretch/>
        </p:blipFill>
        <p:spPr bwMode="auto">
          <a:xfrm>
            <a:off x="8798011" y="594539"/>
            <a:ext cx="3015049" cy="5126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45633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76C78-FEB4-594A-8A11-461E41413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Accessibility Tips, continued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F58FC4-98A3-E440-AF7F-883E918FD5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754032" cy="4351338"/>
          </a:xfrm>
        </p:spPr>
        <p:txBody>
          <a:bodyPr/>
          <a:lstStyle/>
          <a:p>
            <a:pPr indent="-457200">
              <a:lnSpc>
                <a:spcPct val="150000"/>
              </a:lnSpc>
              <a:spcBef>
                <a:spcPts val="0"/>
              </a:spcBef>
              <a:buSzPts val="3200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Use CamelCase for websites and social media hashtags #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BestPractice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457200">
              <a:lnSpc>
                <a:spcPct val="150000"/>
              </a:lnSpc>
              <a:spcBef>
                <a:spcPts val="0"/>
              </a:spcBef>
              <a:buSzPts val="3200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Include captions and transcripts for audio/video (including live)</a:t>
            </a:r>
          </a:p>
          <a:p>
            <a:pPr indent="-457200">
              <a:lnSpc>
                <a:spcPct val="150000"/>
              </a:lnSpc>
              <a:spcBef>
                <a:spcPts val="0"/>
              </a:spcBef>
              <a:buSzPts val="3200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Invite participants to request accommodations prior to an event</a:t>
            </a:r>
          </a:p>
          <a:p>
            <a:pPr indent="-457200">
              <a:lnSpc>
                <a:spcPct val="150000"/>
              </a:lnSpc>
              <a:spcBef>
                <a:spcPts val="0"/>
              </a:spcBef>
              <a:buSzPts val="3200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Write in plain language</a:t>
            </a:r>
          </a:p>
          <a:p>
            <a:pPr indent="-457200">
              <a:lnSpc>
                <a:spcPct val="150000"/>
              </a:lnSpc>
              <a:spcBef>
                <a:spcPts val="0"/>
              </a:spcBef>
              <a:buSzPts val="3200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Use informative link text</a:t>
            </a:r>
          </a:p>
          <a:p>
            <a:pPr lvl="1" indent="-457200">
              <a:lnSpc>
                <a:spcPct val="150000"/>
              </a:lnSpc>
              <a:spcBef>
                <a:spcPts val="0"/>
              </a:spcBef>
              <a:buSzPts val="3200"/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Good: “</a:t>
            </a:r>
            <a:r>
              <a:rPr lang="en-US" sz="2600" u="sng" dirty="0">
                <a:latin typeface="Calibri" panose="020F0502020204030204" pitchFamily="34" charset="0"/>
                <a:cs typeface="Calibri" panose="020F0502020204030204" pitchFamily="34" charset="0"/>
              </a:rPr>
              <a:t>Download the report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” Bad: ”</a:t>
            </a:r>
            <a:r>
              <a:rPr lang="en-US" sz="2600" u="sng" dirty="0">
                <a:latin typeface="Calibri" panose="020F0502020204030204" pitchFamily="34" charset="0"/>
                <a:cs typeface="Calibri" panose="020F0502020204030204" pitchFamily="34" charset="0"/>
              </a:rPr>
              <a:t>Click here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381E31-F29B-DB43-8F89-5CDF42AF4DE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3328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96FBC-D4D0-6446-BB3E-AAC40C2B0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Communicate Your Commitment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7C2E19-62FE-1D4D-92EA-F3B77EF219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09738"/>
            <a:ext cx="10515600" cy="4351338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Add an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Accessibility Statement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to your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website that includes contact information for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reporting technical difficulties.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Celebrate Annual Events like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Global Accessibility Awareness Day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(third Thursday in May)</a:t>
            </a:r>
            <a:b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/>
              <a:t>If your website is compliant with the </a:t>
            </a:r>
            <a:r>
              <a:rPr lang="en-US" b="1" dirty="0"/>
              <a:t>Web Content Accessibility Guidelines (WCAG)</a:t>
            </a:r>
            <a:r>
              <a:rPr lang="en-US" dirty="0"/>
              <a:t>, you can promote your commitment to accessibility by displaying the logo.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0CBCB1-4085-124F-8E2F-1EF3CC6468B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5" name="Picture 4" descr="GAAD icon">
            <a:extLst>
              <a:ext uri="{FF2B5EF4-FFF2-40B4-BE49-F238E27FC236}">
                <a16:creationId xmlns:a16="http://schemas.microsoft.com/office/drawing/2014/main" id="{BB3B1418-195F-1048-9544-AF38FBEBE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6083" y="945285"/>
            <a:ext cx="2217717" cy="231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8199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8B1D49B-0AA3-434B-9DF9-E1E38766C3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3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3A7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7166FA-C2F5-174A-BFC6-A20649157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769CEF-BE92-CB45-9D42-F278A481C1C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-US" smtClean="0"/>
              <a:pPr lvl="0"/>
              <a:t>32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8D1F35-6C4F-CC47-BC3D-F0311548F1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8000"/>
          </a:blip>
          <a:srcRect b="10317"/>
          <a:stretch/>
        </p:blipFill>
        <p:spPr>
          <a:xfrm>
            <a:off x="6682014" y="337311"/>
            <a:ext cx="5618843" cy="652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608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BD46E-B78F-FC4A-AE7C-466C0D7FF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729" y="386121"/>
            <a:ext cx="10515600" cy="1325563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727F3E-13B1-234B-B975-A8A7ADD03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2729" y="1830971"/>
            <a:ext cx="10515600" cy="4351338"/>
          </a:xfrm>
        </p:spPr>
        <p:txBody>
          <a:bodyPr/>
          <a:lstStyle/>
          <a:p>
            <a:pPr marL="0" lvl="0" indent="0">
              <a:spcBef>
                <a:spcPts val="240"/>
              </a:spcBef>
              <a:buClr>
                <a:srgbClr val="002060"/>
              </a:buClr>
              <a:buSzPts val="1200"/>
              <a:buNone/>
            </a:pPr>
            <a:r>
              <a:rPr lang="en-US" sz="3600" dirty="0">
                <a:solidFill>
                  <a:srgbClr val="3265A0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  <a:hlinkClick r:id="rId3"/>
              </a:rPr>
              <a:t>www.PeatWorks.org</a:t>
            </a:r>
            <a:endParaRPr lang="en-US" sz="3600" dirty="0">
              <a:solidFill>
                <a:srgbClr val="3265A0"/>
              </a:solidFill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  <a:p>
            <a:pPr marL="0" lvl="0" indent="0">
              <a:spcBef>
                <a:spcPts val="240"/>
              </a:spcBef>
              <a:buClr>
                <a:srgbClr val="002060"/>
              </a:buClr>
              <a:buSzPts val="1200"/>
              <a:buNone/>
            </a:pPr>
            <a:endParaRPr lang="en-US" dirty="0">
              <a:solidFill>
                <a:srgbClr val="3265A0"/>
              </a:solidFill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  <a:p>
            <a:pPr marL="0" lvl="0" indent="0">
              <a:spcBef>
                <a:spcPts val="240"/>
              </a:spcBef>
              <a:buClr>
                <a:srgbClr val="002060"/>
              </a:buClr>
              <a:buSzPts val="1200"/>
              <a:buNone/>
            </a:pPr>
            <a:r>
              <a:rPr lang="en-US" dirty="0">
                <a:solidFill>
                  <a:srgbClr val="3265A0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@</a:t>
            </a:r>
            <a:r>
              <a:rPr lang="en-US" dirty="0" err="1">
                <a:solidFill>
                  <a:srgbClr val="3265A0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PeatWorks</a:t>
            </a:r>
            <a:endParaRPr lang="en-US" dirty="0">
              <a:solidFill>
                <a:srgbClr val="3265A0"/>
              </a:solidFill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  <a:p>
            <a:pPr marL="0" lvl="0" indent="0">
              <a:spcBef>
                <a:spcPts val="240"/>
              </a:spcBef>
              <a:buClr>
                <a:srgbClr val="002060"/>
              </a:buClr>
              <a:buSzPts val="1200"/>
              <a:buNone/>
            </a:pPr>
            <a:r>
              <a:rPr lang="en-US" dirty="0">
                <a:solidFill>
                  <a:srgbClr val="3265A0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  <a:hlinkClick r:id="rId4"/>
              </a:rPr>
              <a:t>PeatWorks.org/eNews</a:t>
            </a:r>
            <a:endParaRPr lang="en-US" dirty="0">
              <a:solidFill>
                <a:srgbClr val="3265A0"/>
              </a:solidFill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  <a:p>
            <a:pPr marL="0" lvl="0" indent="0">
              <a:spcBef>
                <a:spcPts val="240"/>
              </a:spcBef>
              <a:buClr>
                <a:srgbClr val="002060"/>
              </a:buClr>
              <a:buSzPts val="1200"/>
              <a:buNone/>
            </a:pPr>
            <a:r>
              <a:rPr lang="en-US" dirty="0">
                <a:solidFill>
                  <a:srgbClr val="3265A0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  <a:hlinkClick r:id="rId5"/>
              </a:rPr>
              <a:t>info@PeatWorks.org</a:t>
            </a:r>
            <a:endParaRPr lang="en-US" dirty="0">
              <a:solidFill>
                <a:srgbClr val="3265A0"/>
              </a:solidFill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  <a:p>
            <a:pPr marL="0" lvl="0" indent="0">
              <a:spcBef>
                <a:spcPts val="240"/>
              </a:spcBef>
              <a:buClr>
                <a:srgbClr val="002060"/>
              </a:buClr>
              <a:buSzPts val="1200"/>
              <a:buNone/>
            </a:pPr>
            <a:r>
              <a:rPr lang="en-US" dirty="0">
                <a:solidFill>
                  <a:srgbClr val="3265A0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  <a:hlinkClick r:id="rId6"/>
              </a:rPr>
              <a:t>www.LinkedIn.com/in/Corinne-Weible</a:t>
            </a:r>
            <a:endParaRPr lang="en-US" dirty="0">
              <a:solidFill>
                <a:srgbClr val="3265A0"/>
              </a:solidFill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  <a:p>
            <a:pPr marL="0" lvl="0" indent="0">
              <a:spcBef>
                <a:spcPts val="240"/>
              </a:spcBef>
              <a:buClr>
                <a:srgbClr val="002060"/>
              </a:buClr>
              <a:buSzPts val="1200"/>
              <a:buNone/>
            </a:pPr>
            <a:endParaRPr lang="en-US" dirty="0">
              <a:solidFill>
                <a:srgbClr val="3265A0"/>
              </a:solidFill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  <a:p>
            <a:pPr marL="0" lvl="0" indent="0">
              <a:spcBef>
                <a:spcPts val="240"/>
              </a:spcBef>
              <a:buClr>
                <a:srgbClr val="002060"/>
              </a:buClr>
              <a:buSzPts val="1200"/>
              <a:buNone/>
            </a:pPr>
            <a:endParaRPr lang="en-US" dirty="0">
              <a:solidFill>
                <a:srgbClr val="3265A0"/>
              </a:solidFill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  <a:p>
            <a:pPr marL="0" lvl="0" indent="0">
              <a:spcBef>
                <a:spcPts val="240"/>
              </a:spcBef>
              <a:buClr>
                <a:srgbClr val="002060"/>
              </a:buClr>
              <a:buSzPts val="1200"/>
              <a:buNone/>
            </a:pPr>
            <a:endParaRPr lang="en-US" dirty="0">
              <a:solidFill>
                <a:srgbClr val="3265A0"/>
              </a:solidFill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  <a:p>
            <a:endParaRPr lang="en-US" dirty="0"/>
          </a:p>
        </p:txBody>
      </p:sp>
      <p:pic>
        <p:nvPicPr>
          <p:cNvPr id="8" name="Google Shape;302;p45" descr="photo of presenter Corinne Weible">
            <a:extLst>
              <a:ext uri="{FF2B5EF4-FFF2-40B4-BE49-F238E27FC236}">
                <a16:creationId xmlns:a16="http://schemas.microsoft.com/office/drawing/2014/main" id="{7BD24E89-A3BE-4C49-AA62-6CC55BAA97D1}"/>
              </a:ext>
            </a:extLst>
          </p:cNvPr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749712" y="4766045"/>
            <a:ext cx="1330049" cy="1300458"/>
          </a:xfrm>
          <a:prstGeom prst="ellipse">
            <a:avLst/>
          </a:prstGeom>
          <a:noFill/>
          <a:ln>
            <a:noFill/>
          </a:ln>
        </p:spPr>
      </p:pic>
      <p:sp>
        <p:nvSpPr>
          <p:cNvPr id="9" name="Google Shape;303;p45">
            <a:extLst>
              <a:ext uri="{FF2B5EF4-FFF2-40B4-BE49-F238E27FC236}">
                <a16:creationId xmlns:a16="http://schemas.microsoft.com/office/drawing/2014/main" id="{80779B7A-99F5-374B-B2EF-DB728AD425EE}"/>
              </a:ext>
            </a:extLst>
          </p:cNvPr>
          <p:cNvSpPr txBox="1"/>
          <p:nvPr/>
        </p:nvSpPr>
        <p:spPr>
          <a:xfrm>
            <a:off x="2313277" y="4596249"/>
            <a:ext cx="3797191" cy="1670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365A0"/>
              </a:buClr>
              <a:buSzPts val="2800"/>
              <a:buFont typeface="Arial"/>
              <a:buNone/>
            </a:pPr>
            <a:r>
              <a:rPr lang="en-US" sz="2800" b="1" dirty="0">
                <a:solidFill>
                  <a:srgbClr val="3365A0"/>
                </a:solidFill>
              </a:rPr>
              <a:t>Corinne </a:t>
            </a:r>
            <a:r>
              <a:rPr lang="en-US" sz="2800" b="1" dirty="0" err="1">
                <a:solidFill>
                  <a:srgbClr val="3365A0"/>
                </a:solidFill>
              </a:rPr>
              <a:t>Weible</a:t>
            </a:r>
            <a:br>
              <a:rPr lang="en-US" sz="2800" b="1" i="0" u="none" strike="noStrike" cap="none" dirty="0">
                <a:solidFill>
                  <a:srgbClr val="3365A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 b="1" dirty="0">
                <a:solidFill>
                  <a:srgbClr val="3365A0"/>
                </a:solidFill>
              </a:rPr>
              <a:t>Co-Director</a:t>
            </a:r>
            <a:br>
              <a:rPr lang="en-US" sz="1800" b="1" i="0" u="none" strike="noStrike" cap="none" dirty="0">
                <a:solidFill>
                  <a:srgbClr val="3365A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 b="1" dirty="0">
                <a:solidFill>
                  <a:srgbClr val="3365A0"/>
                </a:solidFill>
              </a:rPr>
              <a:t>Partnership on Employment &amp; Accessible Technology</a:t>
            </a:r>
            <a:endParaRPr sz="2800" b="1" i="0" u="none" strike="noStrike" cap="none" dirty="0">
              <a:solidFill>
                <a:srgbClr val="3365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Picture 12" descr="screenshot of www.peatworks.org home page">
            <a:extLst>
              <a:ext uri="{FF2B5EF4-FFF2-40B4-BE49-F238E27FC236}">
                <a16:creationId xmlns:a16="http://schemas.microsoft.com/office/drawing/2014/main" id="{150E5EDE-C6AF-D54F-8156-3112F241C9A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-1" r="1606" b="56163"/>
          <a:stretch/>
        </p:blipFill>
        <p:spPr>
          <a:xfrm>
            <a:off x="6892503" y="224842"/>
            <a:ext cx="5299497" cy="519143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0128EC-F54F-914D-BA71-6568039A698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33</a:t>
            </a:fld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5728D12-C337-9147-873B-70DD27766E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6892503" y="0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4843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0292E-9E61-8241-9A01-876D49DEE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Everyone Benefits from Universal Design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2DEC5E-2BFC-9748-A2FB-580000951D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6417623" cy="4351338"/>
          </a:xfrm>
        </p:spPr>
        <p:txBody>
          <a:bodyPr/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3200" b="1" dirty="0"/>
              <a:t>1.3 billion people worldwide </a:t>
            </a:r>
            <a:r>
              <a:rPr lang="en-US" sz="3200" dirty="0"/>
              <a:t>have a disability</a:t>
            </a:r>
            <a:r>
              <a:rPr lang="en-US" sz="3200" b="1" dirty="0"/>
              <a:t>.</a:t>
            </a:r>
            <a:r>
              <a:rPr lang="en-US" dirty="0"/>
              <a:t> </a:t>
            </a:r>
          </a:p>
          <a:p>
            <a:pPr marL="0" lvl="0" indent="0">
              <a:spcBef>
                <a:spcPts val="0"/>
              </a:spcBef>
              <a:buNone/>
            </a:pPr>
            <a:endParaRPr lang="en-US" dirty="0"/>
          </a:p>
          <a:p>
            <a:pPr marL="0" lvl="0" indent="0">
              <a:spcBef>
                <a:spcPts val="0"/>
              </a:spcBef>
              <a:buNone/>
            </a:pPr>
            <a:r>
              <a:rPr lang="en-US" sz="3200" dirty="0"/>
              <a:t>Technology created for people with a </a:t>
            </a:r>
            <a:br>
              <a:rPr lang="en-US" sz="3200" dirty="0"/>
            </a:br>
            <a:r>
              <a:rPr lang="en-US" sz="3200" dirty="0"/>
              <a:t>wide range of abilities also tends to be popular with everyone: </a:t>
            </a:r>
          </a:p>
          <a:p>
            <a:pPr marL="685800" lvl="1" indent="-228600">
              <a:buSzPts val="3200"/>
            </a:pPr>
            <a:r>
              <a:rPr lang="en-US" sz="3200" dirty="0"/>
              <a:t>Speech-to-text technologies </a:t>
            </a:r>
            <a:endParaRPr lang="en-US" dirty="0"/>
          </a:p>
          <a:p>
            <a:pPr marL="685800" lvl="1" indent="-228600">
              <a:buSzPts val="3200"/>
            </a:pPr>
            <a:r>
              <a:rPr lang="en-US" sz="3200" dirty="0"/>
              <a:t>Video captioning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DAC795-BBE3-8347-842F-C5B15A67499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7" name="Picture 6" descr="Close up of a person's feet and white cane approaching a textured yellow curb cut">
            <a:extLst>
              <a:ext uri="{FF2B5EF4-FFF2-40B4-BE49-F238E27FC236}">
                <a16:creationId xmlns:a16="http://schemas.microsoft.com/office/drawing/2014/main" id="{B018AA6E-A603-3B4D-A535-36520D800E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2230"/>
          <a:stretch/>
        </p:blipFill>
        <p:spPr>
          <a:xfrm>
            <a:off x="7461869" y="1825625"/>
            <a:ext cx="4208686" cy="345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5485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228F8-4A12-2243-A389-1A91D21DF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Accessibility?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9C2D7B-7F57-3C43-BB7F-4D42A82DEE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lvl="0" indent="0">
              <a:spcBef>
                <a:spcPts val="0"/>
              </a:spcBef>
              <a:buSzPts val="3200"/>
              <a:buNone/>
            </a:pPr>
            <a:r>
              <a:rPr lang="en-US" b="1" dirty="0"/>
              <a:t>Accessibility</a:t>
            </a:r>
            <a:r>
              <a:rPr lang="en-US" dirty="0"/>
              <a:t> means that everyone can </a:t>
            </a:r>
            <a:br>
              <a:rPr lang="en-US" dirty="0"/>
            </a:br>
            <a:r>
              <a:rPr lang="en-US" dirty="0"/>
              <a:t>use the exact same technology as </a:t>
            </a:r>
            <a:br>
              <a:rPr lang="en-US" dirty="0"/>
            </a:br>
            <a:r>
              <a:rPr lang="en-US" dirty="0"/>
              <a:t>anyone else, regardless of whether:</a:t>
            </a:r>
            <a:endParaRPr lang="en-US" sz="2400" dirty="0"/>
          </a:p>
          <a:p>
            <a:pPr marL="685800" lvl="0" indent="-457200">
              <a:buSzPts val="3200"/>
            </a:pPr>
            <a:r>
              <a:rPr lang="en-US" dirty="0"/>
              <a:t>they can manipulate a mouse</a:t>
            </a:r>
            <a:endParaRPr lang="en-US" sz="2400" dirty="0"/>
          </a:p>
          <a:p>
            <a:pPr marL="685800" lvl="0" indent="-457200">
              <a:buSzPts val="3200"/>
            </a:pPr>
            <a:r>
              <a:rPr lang="en-US" dirty="0"/>
              <a:t>how much vision they have</a:t>
            </a:r>
            <a:endParaRPr lang="en-US" sz="2400" dirty="0"/>
          </a:p>
          <a:p>
            <a:pPr marL="685800" lvl="0" indent="-457200">
              <a:buSzPts val="3200"/>
            </a:pPr>
            <a:r>
              <a:rPr lang="en-US" dirty="0"/>
              <a:t>how many colors they can see</a:t>
            </a:r>
            <a:endParaRPr lang="en-US" sz="2400" dirty="0"/>
          </a:p>
          <a:p>
            <a:pPr marL="685800" lvl="0" indent="-457200">
              <a:buSzPts val="3200"/>
            </a:pPr>
            <a:r>
              <a:rPr lang="en-US" dirty="0"/>
              <a:t>how much they can hear</a:t>
            </a:r>
            <a:endParaRPr lang="en-US" sz="2400" dirty="0"/>
          </a:p>
          <a:p>
            <a:pPr marL="685800" lvl="0" indent="-457200">
              <a:buSzPts val="3200"/>
            </a:pPr>
            <a:r>
              <a:rPr lang="en-US" dirty="0"/>
              <a:t>how they process information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497D6F-0E8F-CD44-9D48-912184ADCF2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Google Shape;172;p25" descr="4-tile icon displaying an Eye, and Ear, a Hand, and a Brain. ">
            <a:extLst>
              <a:ext uri="{FF2B5EF4-FFF2-40B4-BE49-F238E27FC236}">
                <a16:creationId xmlns:a16="http://schemas.microsoft.com/office/drawing/2014/main" id="{9FF1700D-E1B5-7B44-8EEE-7FE7754B11C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42177" y="1987549"/>
            <a:ext cx="3907176" cy="3623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0253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9AF2C-9B04-FB41-935A-623DD2ABC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 Pays to Be Inclusive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1F1453-E639-D54E-9A7E-6060828719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114300" indent="0">
              <a:buNone/>
            </a:pPr>
            <a:r>
              <a:rPr lang="en-US" dirty="0"/>
              <a:t>A 2018 Accenture study found that companies who embrace best practices for employing and supporting more persons with disabilities in their workforce earn </a:t>
            </a:r>
            <a:r>
              <a:rPr lang="en-US" b="1" dirty="0"/>
              <a:t>28 percent higher revenue</a:t>
            </a:r>
            <a:r>
              <a:rPr lang="en-US" dirty="0"/>
              <a:t>, </a:t>
            </a:r>
            <a:r>
              <a:rPr lang="en-US" b="1" dirty="0"/>
              <a:t>double the net income</a:t>
            </a:r>
            <a:r>
              <a:rPr lang="en-US" dirty="0"/>
              <a:t>, and </a:t>
            </a:r>
            <a:r>
              <a:rPr lang="en-US" b="1" dirty="0"/>
              <a:t>30 percent higher economic profit</a:t>
            </a:r>
            <a:r>
              <a:rPr lang="en-US" dirty="0"/>
              <a:t> margins than their peers.</a:t>
            </a:r>
          </a:p>
          <a:p>
            <a:endParaRPr lang="en-US" dirty="0"/>
          </a:p>
        </p:txBody>
      </p:sp>
      <p:pic>
        <p:nvPicPr>
          <p:cNvPr id="5" name="Google Shape;205;p30" descr="28% higher revenue, 2X Higher Net Income, 30% Better Performance on Economic Profit Margin">
            <a:extLst>
              <a:ext uri="{FF2B5EF4-FFF2-40B4-BE49-F238E27FC236}">
                <a16:creationId xmlns:a16="http://schemas.microsoft.com/office/drawing/2014/main" id="{A39E6920-BDDC-7040-9BEB-B6130640202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4206" y="3608063"/>
            <a:ext cx="7784149" cy="25911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E42E5-EFF3-5041-815F-81F85E19E70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847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5E877-1C9D-384A-BF37-C2AF17634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Telework &amp; Accessibility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83E0A0-6642-6B43-850D-3D5574775E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0D6D8A-81DE-3441-84AB-31802B4074D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8" name="Picture 7" descr="screenshot of https://peatworks.org/digital-accessibility-toolkits/telework-and-accessibility/">
            <a:extLst>
              <a:ext uri="{FF2B5EF4-FFF2-40B4-BE49-F238E27FC236}">
                <a16:creationId xmlns:a16="http://schemas.microsoft.com/office/drawing/2014/main" id="{C3FA51E8-9D9B-0F45-9E65-7CDC4941E8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-632" b="696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124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8B1D49B-0AA3-434B-9DF9-E1E38766C3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3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3A7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7166FA-C2F5-174A-BFC6-A20649157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 and during your presentation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769CEF-BE92-CB45-9D42-F278A481C1C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-US" smtClean="0"/>
              <a:pPr lvl="0"/>
              <a:t>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8D1F35-6C4F-CC47-BC3D-F0311548F1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8000"/>
          </a:blip>
          <a:srcRect b="10317"/>
          <a:stretch/>
        </p:blipFill>
        <p:spPr>
          <a:xfrm>
            <a:off x="6682014" y="337311"/>
            <a:ext cx="5618843" cy="652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3413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919BF-C81E-485B-94AA-2564BCE67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3A7"/>
                </a:solidFill>
              </a:rPr>
              <a:t>Step 1: Research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B9EF6F-5581-4F1C-BFF6-415FEA4C6C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78077"/>
            <a:ext cx="10515600" cy="2328905"/>
          </a:xfrm>
        </p:spPr>
        <p:txBody>
          <a:bodyPr/>
          <a:lstStyle/>
          <a:p>
            <a:pPr marL="114300" indent="0">
              <a:buNone/>
            </a:pPr>
            <a:r>
              <a:rPr lang="en-US" sz="2600" dirty="0"/>
              <a:t>Research the accessibility capabilities of online platform you intend to use. Be sure you consider what capabilities you will need for the specific presentation you are planning: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DBD826-D8F7-D54C-B624-645ABDD9C919}"/>
              </a:ext>
            </a:extLst>
          </p:cNvPr>
          <p:cNvSpPr/>
          <p:nvPr/>
        </p:nvSpPr>
        <p:spPr>
          <a:xfrm>
            <a:off x="1045029" y="2985894"/>
            <a:ext cx="11800113" cy="2308324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File sharing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Screen sharing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Chat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Whiteboard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Polling/interaction tools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Videos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Multiple speakers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Breakout rooms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70FBF6-AE19-6544-B5ED-ABFDFE4B2F35}"/>
              </a:ext>
            </a:extLst>
          </p:cNvPr>
          <p:cNvSpPr txBox="1"/>
          <p:nvPr/>
        </p:nvSpPr>
        <p:spPr>
          <a:xfrm>
            <a:off x="838200" y="5471886"/>
            <a:ext cx="898797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If the above features aren’t accessible, consider how you can creatively restructure the meeting without them.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4F9BF0-75A5-4032-A50F-992F8F1F231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1284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b1ca4938-7fba-49db-8b3a-12b9187ea918">
      <UserInfo>
        <DisplayName>Josh Christianson</DisplayName>
        <AccountId>13</AccountId>
        <AccountType/>
      </UserInfo>
      <UserInfo>
        <DisplayName>Danielle Germain</DisplayName>
        <AccountId>155</AccountId>
        <AccountType/>
      </UserInfo>
      <UserInfo>
        <DisplayName>Josh Christianson</DisplayName>
        <AccountId>39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54657612FE9434E91D95DB66A8BDB18" ma:contentTypeVersion="12" ma:contentTypeDescription="Create a new document." ma:contentTypeScope="" ma:versionID="8b1cb5a99355b3b76024f7b5a2895dd1">
  <xsd:schema xmlns:xsd="http://www.w3.org/2001/XMLSchema" xmlns:xs="http://www.w3.org/2001/XMLSchema" xmlns:p="http://schemas.microsoft.com/office/2006/metadata/properties" xmlns:ns2="5fa7f51c-649e-4052-9f84-0bcf4160d562" xmlns:ns3="b1ca4938-7fba-49db-8b3a-12b9187ea918" targetNamespace="http://schemas.microsoft.com/office/2006/metadata/properties" ma:root="true" ma:fieldsID="9bcc734fa0f516d0af263d1a9912f6e6" ns2:_="" ns3:_="">
    <xsd:import namespace="5fa7f51c-649e-4052-9f84-0bcf4160d562"/>
    <xsd:import namespace="b1ca4938-7fba-49db-8b3a-12b9187ea91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a7f51c-649e-4052-9f84-0bcf4160d56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ca4938-7fba-49db-8b3a-12b9187ea91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3472CCC-D37C-43B8-A7C5-11E39BDD3D93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purl.org/dc/dcmitype/"/>
    <ds:schemaRef ds:uri="b1ca4938-7fba-49db-8b3a-12b9187ea918"/>
    <ds:schemaRef ds:uri="http://purl.org/dc/elements/1.1/"/>
    <ds:schemaRef ds:uri="http://schemas.microsoft.com/office/infopath/2007/PartnerControls"/>
    <ds:schemaRef ds:uri="5fa7f51c-649e-4052-9f84-0bcf4160d562"/>
  </ds:schemaRefs>
</ds:datastoreItem>
</file>

<file path=customXml/itemProps2.xml><?xml version="1.0" encoding="utf-8"?>
<ds:datastoreItem xmlns:ds="http://schemas.openxmlformats.org/officeDocument/2006/customXml" ds:itemID="{F00E2E22-7B33-4007-A9D3-673A3371DCB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fa7f51c-649e-4052-9f84-0bcf4160d562"/>
    <ds:schemaRef ds:uri="b1ca4938-7fba-49db-8b3a-12b9187ea91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5D9B95C-63CF-4874-B272-F9C6593D97F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3638</TotalTime>
  <Words>1515</Words>
  <Application>Microsoft Macintosh PowerPoint</Application>
  <PresentationFormat>Widescreen</PresentationFormat>
  <Paragraphs>207</Paragraphs>
  <Slides>33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Calibri</vt:lpstr>
      <vt:lpstr>Arial</vt:lpstr>
      <vt:lpstr>Wingdings</vt:lpstr>
      <vt:lpstr>Office Theme</vt:lpstr>
      <vt:lpstr>Hosting Accessible Virtual Meetings and Presentations</vt:lpstr>
      <vt:lpstr>About PEAT</vt:lpstr>
      <vt:lpstr>“Average” Design Fits No One</vt:lpstr>
      <vt:lpstr>Everyone Benefits from Universal Design</vt:lpstr>
      <vt:lpstr>What is Accessibility?</vt:lpstr>
      <vt:lpstr>It Pays to Be Inclusive</vt:lpstr>
      <vt:lpstr>Telework &amp; Accessibility</vt:lpstr>
      <vt:lpstr>Before and during your presentation</vt:lpstr>
      <vt:lpstr>Step 1: Research</vt:lpstr>
      <vt:lpstr>Buy IT: Your Guide to Purchasing Accessible Technology</vt:lpstr>
      <vt:lpstr>Step 5: Negotiating Contracts</vt:lpstr>
      <vt:lpstr>Step 2: Need Sensing</vt:lpstr>
      <vt:lpstr>Provide in all meetings by default</vt:lpstr>
      <vt:lpstr>Step 3: Put Systems in Place</vt:lpstr>
      <vt:lpstr>Step 4: Create Accessible Materials</vt:lpstr>
      <vt:lpstr>Step 5: Prepare Speakers</vt:lpstr>
      <vt:lpstr>During your presentation</vt:lpstr>
      <vt:lpstr>Starting the meeting</vt:lpstr>
      <vt:lpstr>Facilitating the meeting</vt:lpstr>
      <vt:lpstr>Manage contributors</vt:lpstr>
      <vt:lpstr>Strategies for ensuring inclusion</vt:lpstr>
      <vt:lpstr>After your presentation</vt:lpstr>
      <vt:lpstr>Step 6: Share Materials</vt:lpstr>
      <vt:lpstr>Step 7: Ask for Feedback</vt:lpstr>
      <vt:lpstr>Resources for Getting Started</vt:lpstr>
      <vt:lpstr>Telework &amp; Accessibility Toolkit</vt:lpstr>
      <vt:lpstr>Staff Training Resources</vt:lpstr>
      <vt:lpstr>Future of Work Podcast</vt:lpstr>
      <vt:lpstr>Digital Accessibility Tips</vt:lpstr>
      <vt:lpstr>Digital Accessibility Tips, continued</vt:lpstr>
      <vt:lpstr>Communicate Your Commitment</vt:lpstr>
      <vt:lpstr>Questions?</vt:lpstr>
      <vt:lpstr>Thank You!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PeatWorks.org: Staff Training Resources for Employers  </dc:title>
  <dc:subject/>
  <dc:creator/>
  <cp:keywords/>
  <dc:description/>
  <cp:lastModifiedBy>Corinne Weible</cp:lastModifiedBy>
  <cp:revision>370</cp:revision>
  <dcterms:modified xsi:type="dcterms:W3CDTF">2020-10-28T19:08:20Z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0x010100A54657612FE9434E91D95DB66A8BDB18</vt:lpwstr>
  </property>
</Properties>
</file>