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4" r:id="rId1"/>
  </p:sldMasterIdLst>
  <p:notesMasterIdLst>
    <p:notesMasterId r:id="rId9"/>
  </p:notesMasterIdLst>
  <p:sldIdLst>
    <p:sldId id="288" r:id="rId2"/>
    <p:sldId id="280" r:id="rId3"/>
    <p:sldId id="259" r:id="rId4"/>
    <p:sldId id="260" r:id="rId5"/>
    <p:sldId id="286" r:id="rId6"/>
    <p:sldId id="261" r:id="rId7"/>
    <p:sldId id="282" r:id="rId8"/>
  </p:sldIdLst>
  <p:sldSz cx="10972800" cy="7315200"/>
  <p:notesSz cx="7023100" cy="93091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Source Sans Pro" panose="020B050303040302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304">
          <p15:clr>
            <a:srgbClr val="A4A3A4"/>
          </p15:clr>
        </p15:guide>
        <p15:guide id="4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9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104" y="108"/>
      </p:cViewPr>
      <p:guideLst>
        <p:guide orient="horz" pos="2160"/>
        <p:guide pos="3840"/>
        <p:guide orient="horz" pos="2304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62D02D8-2B27-46F4-9B88-70B8D6FBD57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1163638"/>
            <a:ext cx="4711700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307F78A-862B-42F4-94F1-59C72F74B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27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86231" y="0"/>
            <a:ext cx="9482328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98032" y="1107771"/>
            <a:ext cx="8126129" cy="2996866"/>
          </a:xfrm>
        </p:spPr>
        <p:txBody>
          <a:bodyPr anchor="b">
            <a:normAutofit/>
          </a:bodyPr>
          <a:lstStyle>
            <a:lvl1pPr algn="l">
              <a:defRPr sz="60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</a:t>
            </a:r>
            <a:r>
              <a:rPr lang="tr-TR" dirty="0"/>
              <a:t>T</a:t>
            </a:r>
            <a:r>
              <a:rPr lang="en-US" dirty="0"/>
              <a:t>o Add T</a:t>
            </a:r>
            <a:r>
              <a:rPr lang="tr-TR" dirty="0"/>
              <a:t>i</a:t>
            </a:r>
            <a:r>
              <a:rPr lang="en-US" dirty="0" err="1"/>
              <a:t>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98032" y="4352411"/>
            <a:ext cx="8126129" cy="102845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</a:t>
            </a:r>
            <a:r>
              <a:rPr lang="tr-TR" dirty="0"/>
              <a:t>To Add Subtitle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371016" y="5035296"/>
            <a:ext cx="115214" cy="2279904"/>
            <a:chOff x="767131" y="3063240"/>
            <a:chExt cx="128016" cy="213741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767131" y="3063240"/>
              <a:ext cx="128016" cy="365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67131" y="3417570"/>
              <a:ext cx="128016" cy="3657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767131" y="3771900"/>
              <a:ext cx="128016" cy="3657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67131" y="4114800"/>
              <a:ext cx="128016" cy="3657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7131" y="4469130"/>
              <a:ext cx="128016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67131" y="4834890"/>
              <a:ext cx="128016" cy="365760"/>
            </a:xfrm>
            <a:prstGeom prst="rect">
              <a:avLst/>
            </a:prstGeom>
            <a:solidFill>
              <a:srgbClr val="4E95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893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tr-TR" dirty="0"/>
              <a:t>T</a:t>
            </a:r>
            <a:r>
              <a:rPr lang="en-US" dirty="0"/>
              <a:t>o </a:t>
            </a:r>
            <a:r>
              <a:rPr lang="tr-TR" dirty="0"/>
              <a:t>E</a:t>
            </a:r>
            <a:r>
              <a:rPr lang="en-US" dirty="0" err="1"/>
              <a:t>dit</a:t>
            </a:r>
            <a:r>
              <a:rPr lang="en-US" dirty="0"/>
              <a:t> Master </a:t>
            </a:r>
            <a:r>
              <a:rPr lang="tr-TR" dirty="0"/>
              <a:t>T</a:t>
            </a:r>
            <a:r>
              <a:rPr lang="en-US" dirty="0" err="1"/>
              <a:t>itle</a:t>
            </a:r>
            <a:r>
              <a:rPr lang="en-US" dirty="0"/>
              <a:t> </a:t>
            </a:r>
            <a:r>
              <a:rPr lang="tr-TR" dirty="0"/>
              <a:t>S</a:t>
            </a:r>
            <a:r>
              <a:rPr lang="en-US" dirty="0" err="1"/>
              <a:t>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2019 Fox, Wang &amp; Morgan P.C.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4243-D79F-4798-A5F6-28A5A005319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88820" y="1196148"/>
            <a:ext cx="8435340" cy="450428"/>
          </a:xfrm>
        </p:spPr>
        <p:txBody>
          <a:bodyPr lIns="0" rIns="0" anchor="ctr" anchorCtr="0">
            <a:norm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dirty="0"/>
              <a:t>Click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92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tr-TR" dirty="0"/>
              <a:t>T</a:t>
            </a:r>
            <a:r>
              <a:rPr lang="en-US" dirty="0"/>
              <a:t>o </a:t>
            </a:r>
            <a:r>
              <a:rPr lang="tr-TR" dirty="0"/>
              <a:t>E</a:t>
            </a:r>
            <a:r>
              <a:rPr lang="en-US" dirty="0" err="1"/>
              <a:t>dit</a:t>
            </a:r>
            <a:r>
              <a:rPr lang="en-US" dirty="0"/>
              <a:t> Master </a:t>
            </a:r>
            <a:r>
              <a:rPr lang="tr-TR" dirty="0"/>
              <a:t>T</a:t>
            </a:r>
            <a:r>
              <a:rPr lang="en-US" dirty="0" err="1"/>
              <a:t>itle</a:t>
            </a:r>
            <a:r>
              <a:rPr lang="en-US" dirty="0"/>
              <a:t> </a:t>
            </a:r>
            <a:r>
              <a:rPr lang="tr-TR" dirty="0"/>
              <a:t>S</a:t>
            </a:r>
            <a:r>
              <a:rPr lang="en-US" dirty="0" err="1"/>
              <a:t>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8818" y="2485596"/>
            <a:ext cx="4011932" cy="36916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2230" y="2485596"/>
            <a:ext cx="4011928" cy="36916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2019 Fox, Wang &amp; Morgan P.C.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4243-D79F-4798-A5F6-28A5A005319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88820" y="1196148"/>
            <a:ext cx="8435340" cy="450428"/>
          </a:xfrm>
        </p:spPr>
        <p:txBody>
          <a:bodyPr lIns="0" rIns="0" anchor="ctr" anchorCtr="0">
            <a:norm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dirty="0"/>
              <a:t>Click To Edit Subtitle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988820" y="1950720"/>
            <a:ext cx="4011930" cy="394547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tr-TR" dirty="0"/>
              <a:t>Click to Edit Header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412230" y="1950720"/>
            <a:ext cx="4011930" cy="394547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tr-TR" dirty="0"/>
              <a:t>Click to Edit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56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486639" y="0"/>
            <a:ext cx="9486163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tr-TR" dirty="0"/>
              <a:t>T</a:t>
            </a:r>
            <a:r>
              <a:rPr lang="en-US" dirty="0"/>
              <a:t>o </a:t>
            </a:r>
            <a:r>
              <a:rPr lang="tr-TR" dirty="0"/>
              <a:t>E</a:t>
            </a:r>
            <a:r>
              <a:rPr lang="en-US" dirty="0" err="1"/>
              <a:t>dit</a:t>
            </a:r>
            <a:r>
              <a:rPr lang="en-US" dirty="0"/>
              <a:t> Master </a:t>
            </a:r>
            <a:r>
              <a:rPr lang="tr-TR" dirty="0"/>
              <a:t>T</a:t>
            </a:r>
            <a:r>
              <a:rPr lang="en-US" dirty="0" err="1"/>
              <a:t>itle</a:t>
            </a:r>
            <a:r>
              <a:rPr lang="en-US" dirty="0"/>
              <a:t> </a:t>
            </a:r>
            <a:r>
              <a:rPr lang="tr-TR" dirty="0"/>
              <a:t>S</a:t>
            </a:r>
            <a:r>
              <a:rPr lang="en-US" dirty="0" err="1"/>
              <a:t>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2019 Fox, Wang &amp; Morgan P.C.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fld id="{21CB4243-D79F-4798-A5F6-28A5A00531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88820" y="1196148"/>
            <a:ext cx="8435340" cy="450428"/>
          </a:xfrm>
        </p:spPr>
        <p:txBody>
          <a:bodyPr lIns="0" rIns="0" anchor="ctr" anchorCtr="0">
            <a:normAutofit/>
          </a:bodyPr>
          <a:lstStyle>
            <a:lvl1pPr marL="0" indent="0">
              <a:buFontTx/>
              <a:buNone/>
              <a:defRPr sz="2000" b="1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dirty="0"/>
              <a:t>Click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5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8820" y="609602"/>
            <a:ext cx="8435340" cy="5650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8820" y="1950720"/>
            <a:ext cx="8435340" cy="42306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8820" y="6783269"/>
            <a:ext cx="7700872" cy="38946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2019 Fox, Wang &amp; Morgan P.C.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90558" y="6853520"/>
            <a:ext cx="433603" cy="38946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1CB4243-D79F-4798-A5F6-28A5A005319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8821" y="6783269"/>
            <a:ext cx="84353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448410" y="0"/>
            <a:ext cx="115214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348418" y="5035296"/>
            <a:ext cx="115214" cy="2279904"/>
            <a:chOff x="767131" y="3063240"/>
            <a:chExt cx="128016" cy="2137410"/>
          </a:xfrm>
        </p:grpSpPr>
        <p:sp>
          <p:nvSpPr>
            <p:cNvPr id="10" name="Rectangle 9"/>
            <p:cNvSpPr/>
            <p:nvPr userDrawn="1"/>
          </p:nvSpPr>
          <p:spPr>
            <a:xfrm>
              <a:off x="767131" y="3063240"/>
              <a:ext cx="128016" cy="365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67131" y="3417570"/>
              <a:ext cx="128016" cy="3657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67131" y="3771900"/>
              <a:ext cx="128016" cy="3657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767131" y="4114800"/>
              <a:ext cx="128016" cy="3657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67131" y="4469130"/>
              <a:ext cx="128016" cy="3657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7131" y="4834890"/>
              <a:ext cx="128016" cy="365760"/>
            </a:xfrm>
            <a:prstGeom prst="rect">
              <a:avLst/>
            </a:prstGeom>
            <a:solidFill>
              <a:srgbClr val="4E95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372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6" r:id="rId2"/>
    <p:sldLayoutId id="2147483697" r:id="rId3"/>
    <p:sldLayoutId id="2147483702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none" spc="-100" baseline="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ts val="2900"/>
        </a:lnSpc>
        <a:spcBef>
          <a:spcPts val="1000"/>
        </a:spcBef>
        <a:buFont typeface="Wingdings" panose="05000000000000000000" pitchFamily="2" charset="2"/>
        <a:buChar char="§"/>
        <a:defRPr sz="1600" kern="1200" baseline="0">
          <a:solidFill>
            <a:schemeClr val="accent5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ts val="2900"/>
        </a:lnSpc>
        <a:spcBef>
          <a:spcPts val="500"/>
        </a:spcBef>
        <a:buFont typeface="Wingdings" panose="05000000000000000000" pitchFamily="2" charset="2"/>
        <a:buChar char="§"/>
        <a:defRPr sz="1600" kern="1200" baseline="0">
          <a:solidFill>
            <a:schemeClr val="accent5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ts val="2900"/>
        </a:lnSpc>
        <a:spcBef>
          <a:spcPts val="500"/>
        </a:spcBef>
        <a:buFont typeface="Wingdings" panose="05000000000000000000" pitchFamily="2" charset="2"/>
        <a:buChar char="§"/>
        <a:defRPr sz="1600" kern="1200" baseline="0">
          <a:solidFill>
            <a:schemeClr val="accent5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ts val="2900"/>
        </a:lnSpc>
        <a:spcBef>
          <a:spcPts val="500"/>
        </a:spcBef>
        <a:buFont typeface="Wingdings" panose="05000000000000000000" pitchFamily="2" charset="2"/>
        <a:buChar char="§"/>
        <a:defRPr sz="1600" kern="1200" baseline="0">
          <a:solidFill>
            <a:schemeClr val="accent5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ts val="2900"/>
        </a:lnSpc>
        <a:spcBef>
          <a:spcPts val="500"/>
        </a:spcBef>
        <a:buFont typeface="Wingdings" panose="05000000000000000000" pitchFamily="2" charset="2"/>
        <a:buChar char="§"/>
        <a:defRPr sz="1600" kern="1200" baseline="0">
          <a:solidFill>
            <a:schemeClr val="accent5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392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4008" userDrawn="1">
          <p15:clr>
            <a:srgbClr val="F26B43"/>
          </p15:clr>
        </p15:guide>
        <p15:guide id="5" orient="horz" pos="1152" userDrawn="1">
          <p15:clr>
            <a:srgbClr val="F26B43"/>
          </p15:clr>
        </p15:guide>
        <p15:guide id="6" pos="4200" userDrawn="1">
          <p15:clr>
            <a:srgbClr val="F26B43"/>
          </p15:clr>
        </p15:guide>
        <p15:guide id="7" pos="4488" userDrawn="1">
          <p15:clr>
            <a:srgbClr val="F26B43"/>
          </p15:clr>
        </p15:guide>
        <p15:guide id="8" orient="horz" pos="36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2019" y="327088"/>
            <a:ext cx="8435340" cy="565027"/>
          </a:xfrm>
        </p:spPr>
        <p:txBody>
          <a:bodyPr/>
          <a:lstStyle/>
          <a:p>
            <a:r>
              <a:rPr lang="en-US" dirty="0"/>
              <a:t>The Tension Between HR and Legal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2019" y="1227395"/>
            <a:ext cx="8704847" cy="5530969"/>
          </a:xfrm>
        </p:spPr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country is now in the third or fourth mad rush to “do the right thing”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seeing a lot of mistakes being made opening companies to much potential financial liability and adverse publicity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here today not to tell you “No,” but rather to 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“how to do the right thing the right way”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legally difficult because whites and men are protected groups, along with many other groups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you cannot unlawfully discriminate at hire against Hispanics to favor African Americans, or fire men to make-up for past unlawful discrimination against women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discuss today real world situations and how to handle and explain the limits and permissions of the law as we go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2019 Fox, Wang &amp; Morgan P.C.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4243-D79F-4798-A5F6-28A5A00531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0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“Rooney Rule”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8819" y="1950720"/>
            <a:ext cx="8704847" cy="4230624"/>
          </a:xfrm>
        </p:spPr>
        <p:txBody>
          <a:bodyPr/>
          <a:lstStyle/>
          <a:p>
            <a:pPr marL="347472" indent="-342900">
              <a:spcBef>
                <a:spcPct val="0"/>
              </a:spcBef>
              <a:spcAft>
                <a:spcPts val="1200"/>
              </a:spcAft>
              <a:buClr>
                <a:srgbClr val="009999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Many recruiters, for example, are discussing whether to adopt and use the so-called “Rooney Rule” to recruit senior management talent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009999"/>
              </a:buClr>
              <a:buFont typeface="Wingdings" panose="05000000000000000000" pitchFamily="2" charset="2"/>
              <a:buChar char="Ø"/>
              <a:defRPr/>
            </a:pP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009999"/>
              </a:buClr>
              <a:buNone/>
              <a:defRPr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is the Rooney Rule?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009999"/>
              </a:buClr>
              <a:buNone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spcBef>
                <a:spcPct val="0"/>
              </a:spcBef>
              <a:spcAft>
                <a:spcPts val="1200"/>
              </a:spcAft>
              <a:buClr>
                <a:srgbClr val="257D75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Named after Art Rooney, former owner of the Pittsburgh Steelers and former Chair of the NFL’s Diversity Committee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2019 Fox, Wang &amp; Morgan P.C.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4243-D79F-4798-A5F6-28A5A00531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3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“Rooney Rule”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8819" y="1514714"/>
            <a:ext cx="8435340" cy="4998720"/>
          </a:xfrm>
        </p:spPr>
        <p:txBody>
          <a:bodyPr/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9999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Football League policy since 2003 has required NFL teams to interview (not hire) at least one minority candidate for head coaching positions and senior football operations jobs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9999"/>
              </a:buClr>
              <a:buNone/>
              <a:defRPr/>
            </a:pPr>
            <a:endParaRPr lang="en-US" alt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9999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Credited for having increased ethnic head coaches in the NFL from one to five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9999"/>
              </a:buClr>
              <a:buFont typeface="Wingdings" panose="05000000000000000000" pitchFamily="2" charset="2"/>
              <a:buChar char="Ø"/>
              <a:defRPr/>
            </a:pPr>
            <a:endParaRPr lang="en-US" alt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9999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if you imported the Rooney Rule into your private or public place of employment, would that violate Title VII / Executive Order 11246?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9999"/>
              </a:buClr>
              <a:buNone/>
              <a:defRPr/>
            </a:pPr>
            <a:endParaRPr lang="en-US" alt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 2019 Fox, Wang &amp; Morgan P.C.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4243-D79F-4798-A5F6-28A5A00531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9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2019" y="400862"/>
            <a:ext cx="8435340" cy="565027"/>
          </a:xfrm>
        </p:spPr>
        <p:txBody>
          <a:bodyPr/>
          <a:lstStyle/>
          <a:p>
            <a:r>
              <a:rPr lang="en-US" dirty="0"/>
              <a:t>The “Rooney Rule”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551" y="1322363"/>
            <a:ext cx="8980369" cy="5383235"/>
          </a:xfrm>
        </p:spPr>
        <p:txBody>
          <a:bodyPr/>
          <a:lstStyle/>
          <a:p>
            <a:pPr marL="707072" lvl="5" indent="-457200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+mj-lt"/>
              <a:buAutoNum type="alphaUcPeriod" startAt="17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First: Would making a recruitment decision “based on race” or “based on ethnicity” trigger Title VII/EO 11246 concerns? </a:t>
            </a:r>
          </a:p>
          <a:p>
            <a:pPr marL="707072" lvl="5" indent="-457200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+mj-lt"/>
              <a:buAutoNum type="alphaUcPeriod"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7072" lvl="5" indent="-457200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+mj-lt"/>
              <a:buAutoNum type="alphaUcPeriod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Absolutely! </a:t>
            </a:r>
          </a:p>
          <a:p>
            <a:pPr marL="249872" lvl="5" indent="0">
              <a:spcBef>
                <a:spcPts val="0"/>
              </a:spcBef>
              <a:buFontTx/>
              <a:buNone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7072" lvl="5" indent="-457200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+mj-lt"/>
              <a:buAutoNum type="alphaUcPeriod" startAt="17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Does Title VII reach “recruitment” decisions in the workplace?</a:t>
            </a:r>
          </a:p>
          <a:p>
            <a:pPr marL="249872" lvl="5" indent="0">
              <a:spcBef>
                <a:spcPts val="0"/>
              </a:spcBef>
              <a:buFontTx/>
              <a:buNone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7072" lvl="5" indent="-457200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+mj-lt"/>
              <a:buAutoNum type="alphaUcPeriod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Yes. (Imagine if your recruiters visited only the White High Schools or did not visit HBCUs (Historically Black Colleges &amp; Universities))?</a:t>
            </a:r>
          </a:p>
          <a:p>
            <a:pPr marL="249872" lvl="5" indent="0">
              <a:spcBef>
                <a:spcPts val="0"/>
              </a:spcBef>
              <a:buFontTx/>
              <a:buNone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7072" lvl="5" indent="-457200">
              <a:spcBef>
                <a:spcPts val="0"/>
              </a:spcBef>
              <a:buClr>
                <a:srgbClr val="257D75"/>
              </a:buClr>
              <a:buFont typeface="+mj-lt"/>
              <a:buAutoNum type="alphaUcPeriod" startAt="17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the Rooney Rule unlawful under Title VII/EO 11246?</a:t>
            </a:r>
          </a:p>
          <a:p>
            <a:pPr marL="592772" lvl="5" indent="-342900">
              <a:spcBef>
                <a:spcPts val="0"/>
              </a:spcBef>
              <a:buClr>
                <a:srgbClr val="257D75"/>
              </a:buClr>
              <a:buFont typeface="Wingdings" panose="05000000000000000000" pitchFamily="2" charset="2"/>
              <a:buChar char="Ø"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7072" lvl="5" indent="-457200">
              <a:spcBef>
                <a:spcPts val="0"/>
              </a:spcBef>
              <a:buClr>
                <a:srgbClr val="257D75"/>
              </a:buClr>
              <a:buFont typeface="+mj-lt"/>
              <a:buAutoNum type="alphaUcPeriod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depends on how it is implemented…see the following slides</a:t>
            </a:r>
          </a:p>
          <a:p>
            <a:pPr marL="249872" lvl="5" indent="0">
              <a:spcBef>
                <a:spcPts val="0"/>
              </a:spcBef>
              <a:buFontTx/>
              <a:buNone/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872" lvl="5" indent="0">
              <a:spcBef>
                <a:spcPts val="0"/>
              </a:spcBef>
              <a:buFontTx/>
              <a:buNone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2019 Fox, Wang &amp; Morgan P.C.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4243-D79F-4798-A5F6-28A5A00531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8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2019" y="400862"/>
            <a:ext cx="8435340" cy="565027"/>
          </a:xfrm>
        </p:spPr>
        <p:txBody>
          <a:bodyPr/>
          <a:lstStyle/>
          <a:p>
            <a:r>
              <a:rPr lang="en-US" dirty="0"/>
              <a:t>The “Rooney Rule”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551" y="1322363"/>
            <a:ext cx="8980369" cy="5383235"/>
          </a:xfrm>
        </p:spPr>
        <p:txBody>
          <a:bodyPr/>
          <a:lstStyle/>
          <a:p>
            <a:pPr marL="249872" lvl="5" indent="0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Example 1: Unlawful: </a:t>
            </a:r>
          </a:p>
          <a:p>
            <a:pPr marL="249872" lvl="5" indent="0">
              <a:spcBef>
                <a:spcPts val="0"/>
              </a:spcBef>
              <a:buFontTx/>
              <a:buNone/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2772" lvl="5" indent="-342900">
              <a:lnSpc>
                <a:spcPct val="100000"/>
              </a:lnSpc>
              <a:spcBef>
                <a:spcPts val="0"/>
              </a:spcBef>
              <a:buClr>
                <a:srgbClr val="257D75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Assume that the company/institution has a past practice of interviewing the top three candidates for a job</a:t>
            </a:r>
          </a:p>
          <a:p>
            <a:pPr marL="592772" lvl="5" indent="-342900">
              <a:lnSpc>
                <a:spcPct val="100000"/>
              </a:lnSpc>
              <a:spcBef>
                <a:spcPts val="0"/>
              </a:spcBef>
              <a:buClr>
                <a:srgbClr val="257D75"/>
              </a:buClr>
              <a:buFont typeface="Wingdings" panose="05000000000000000000" pitchFamily="2" charset="2"/>
              <a:buChar char="Ø"/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2772" lvl="5" indent="-342900">
              <a:lnSpc>
                <a:spcPct val="100000"/>
              </a:lnSpc>
              <a:spcBef>
                <a:spcPts val="0"/>
              </a:spcBef>
              <a:buClr>
                <a:srgbClr val="257D75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Assume further that the company/institution fairly ranks the top 5 candidates and ranks the sole Black candidate #4</a:t>
            </a:r>
          </a:p>
          <a:p>
            <a:pPr marL="249872" lvl="5" indent="0">
              <a:lnSpc>
                <a:spcPct val="100000"/>
              </a:lnSpc>
              <a:spcBef>
                <a:spcPts val="0"/>
              </a:spcBef>
              <a:buClr>
                <a:srgbClr val="257D75"/>
              </a:buClr>
              <a:buNone/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2772" lvl="5" indent="-342900">
              <a:lnSpc>
                <a:spcPct val="100000"/>
              </a:lnSpc>
              <a:spcBef>
                <a:spcPts val="0"/>
              </a:spcBef>
              <a:buClr>
                <a:srgbClr val="257D75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Advancing the Black candidate ahead of the #3 (White) candidate would violate Title VII/EO 11246 because the company accomplished “adverse action” based on race by not interviewing the more qualified White candidate “based on his/her race” without a showing, thus far, of the necessary legal predicate to allow a preference based on race</a:t>
            </a:r>
          </a:p>
          <a:p>
            <a:pPr marL="592772" lvl="5" indent="-342900">
              <a:spcBef>
                <a:spcPts val="0"/>
              </a:spcBef>
              <a:buClr>
                <a:srgbClr val="257D75"/>
              </a:buClr>
              <a:buFont typeface="Wingdings" panose="05000000000000000000" pitchFamily="2" charset="2"/>
              <a:buChar char="Ø"/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2772" lvl="5" indent="-342900">
              <a:spcBef>
                <a:spcPts val="0"/>
              </a:spcBef>
              <a:buClr>
                <a:srgbClr val="257D75"/>
              </a:buClr>
              <a:buFont typeface="Wingdings" panose="05000000000000000000" pitchFamily="2" charset="2"/>
              <a:buChar char="Ø"/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2772" lvl="5" indent="-342900">
              <a:spcBef>
                <a:spcPts val="0"/>
              </a:spcBef>
              <a:buClr>
                <a:srgbClr val="257D75"/>
              </a:buClr>
              <a:buFont typeface="Wingdings" panose="05000000000000000000" pitchFamily="2" charset="2"/>
              <a:buChar char="Ø"/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872" lvl="5" indent="0">
              <a:spcBef>
                <a:spcPts val="0"/>
              </a:spcBef>
              <a:buFontTx/>
              <a:buNone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2019 Fox, Wang &amp; Morgan P.C.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4243-D79F-4798-A5F6-28A5A00531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6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“Rooney Rule”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305" y="1513840"/>
            <a:ext cx="8707855" cy="5853034"/>
          </a:xfrm>
        </p:spPr>
        <p:txBody>
          <a:bodyPr/>
          <a:lstStyle/>
          <a:p>
            <a:pPr marL="421322" lvl="5" indent="-171450">
              <a:lnSpc>
                <a:spcPct val="100000"/>
              </a:lnSpc>
              <a:spcBef>
                <a:spcPts val="0"/>
              </a:spcBef>
              <a:buClr>
                <a:srgbClr val="257D75"/>
              </a:buClr>
              <a:buFont typeface="Wingdings" panose="05000000000000000000" pitchFamily="2" charset="2"/>
              <a:buChar char="Ø"/>
              <a:defRPr/>
            </a:pPr>
            <a:endParaRPr lang="en-US" sz="2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872" lvl="5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2: Lawful:</a:t>
            </a:r>
          </a:p>
          <a:p>
            <a:pPr marL="249872" lvl="5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592772" lvl="5" indent="-342900">
              <a:lnSpc>
                <a:spcPct val="100000"/>
              </a:lnSpc>
              <a:spcBef>
                <a:spcPts val="0"/>
              </a:spcBef>
              <a:buClr>
                <a:srgbClr val="257D75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Assume the Affirmative Manager advises his/her recruiters to re-set the final interview cut-off limit of the top three most qualified candidates to the top four (thus eliminating any “adverse action” to the White #3 candidate)</a:t>
            </a:r>
          </a:p>
          <a:p>
            <a:pPr marL="592772" lvl="5" indent="-342900">
              <a:lnSpc>
                <a:spcPct val="100000"/>
              </a:lnSpc>
              <a:spcBef>
                <a:spcPts val="0"/>
              </a:spcBef>
              <a:buClr>
                <a:srgbClr val="257D75"/>
              </a:buClr>
              <a:buFont typeface="Wingdings" panose="05000000000000000000" pitchFamily="2" charset="2"/>
              <a:buChar char="Ø"/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2772" lvl="5" indent="-342900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No “adverse action:” merely lowering the “cut-off score” to expand (not constrict) the applicant pool</a:t>
            </a:r>
          </a:p>
          <a:p>
            <a:pPr marL="249872" lvl="5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872" lvl="5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2019 Fox, Wang &amp; Morgan P.C.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4243-D79F-4798-A5F6-28A5A00531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7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“Rooney Rule”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551" y="1620592"/>
            <a:ext cx="8614609" cy="4786964"/>
          </a:xfrm>
        </p:spPr>
        <p:txBody>
          <a:bodyPr/>
          <a:lstStyle/>
          <a:p>
            <a:pPr marL="249872" lvl="5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3: Lawful:</a:t>
            </a:r>
          </a:p>
          <a:p>
            <a:pPr marL="249872" lvl="5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592772" lvl="5" indent="-342900">
              <a:lnSpc>
                <a:spcPct val="100000"/>
              </a:lnSpc>
              <a:spcBef>
                <a:spcPts val="0"/>
              </a:spcBef>
              <a:buClr>
                <a:srgbClr val="257D75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Assume the Affirmative Manager advises her recruiters to “throw the net more broadly” and to source more female candidates than the 20% who have thus far applied since the AAP reports 32% availability</a:t>
            </a:r>
          </a:p>
          <a:p>
            <a:pPr marL="249872" lvl="5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2772" lvl="5" indent="-342900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No “adverse action:” merely expanding the applicant pool </a:t>
            </a:r>
          </a:p>
          <a:p>
            <a:pPr marL="249872" lvl="5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872" lvl="5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2019 Fox, Wang &amp; Morgan P.C.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4243-D79F-4798-A5F6-28A5A00531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8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biddle-template">
  <a:themeElements>
    <a:clrScheme name="Bidlle Web Colors">
      <a:dk1>
        <a:srgbClr val="000000"/>
      </a:dk1>
      <a:lt1>
        <a:srgbClr val="FFFFFF"/>
      </a:lt1>
      <a:dk2>
        <a:srgbClr val="818285"/>
      </a:dk2>
      <a:lt2>
        <a:srgbClr val="EFEFEF"/>
      </a:lt2>
      <a:accent1>
        <a:srgbClr val="2C8194"/>
      </a:accent1>
      <a:accent2>
        <a:srgbClr val="DD8143"/>
      </a:accent2>
      <a:accent3>
        <a:srgbClr val="C14D3A"/>
      </a:accent3>
      <a:accent4>
        <a:srgbClr val="F4BE47"/>
      </a:accent4>
      <a:accent5>
        <a:srgbClr val="404041"/>
      </a:accent5>
      <a:accent6>
        <a:srgbClr val="83474F"/>
      </a:accent6>
      <a:hlink>
        <a:srgbClr val="4E952D"/>
      </a:hlink>
      <a:folHlink>
        <a:srgbClr val="396D21"/>
      </a:folHlink>
    </a:clrScheme>
    <a:fontScheme name="Biddle Web Fonts">
      <a:majorFont>
        <a:latin typeface="Source Serif Pro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ddle-template.pptx" id="{BE34F2F9-8320-40BA-AC29-DC0E8E278651}" vid="{0A372D66-A315-445F-A96F-C053C70063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BCGi Summit PPT Template Blue</Template>
  <TotalTime>1221</TotalTime>
  <Words>710</Words>
  <Application>Microsoft Office PowerPoint</Application>
  <PresentationFormat>Custom</PresentationFormat>
  <Paragraphs>75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Wingdings</vt:lpstr>
      <vt:lpstr>Source Sans Pro</vt:lpstr>
      <vt:lpstr>Calibri</vt:lpstr>
      <vt:lpstr>biddle-template</vt:lpstr>
      <vt:lpstr>The Tension Between HR and Legal</vt:lpstr>
      <vt:lpstr>The “Rooney Rule”</vt:lpstr>
      <vt:lpstr>The “Rooney Rule” (Con’t)</vt:lpstr>
      <vt:lpstr>The “Rooney Rule” (Con’t)</vt:lpstr>
      <vt:lpstr>The “Rooney Rule” (Con’t)</vt:lpstr>
      <vt:lpstr>The “Rooney Rule” (Con’t)</vt:lpstr>
      <vt:lpstr>The “Rooney Rule” (Con’t)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Kali Roberts</dc:creator>
  <cp:lastModifiedBy>Candee Chambers</cp:lastModifiedBy>
  <cp:revision>70</cp:revision>
  <cp:lastPrinted>2019-03-08T23:38:54Z</cp:lastPrinted>
  <dcterms:created xsi:type="dcterms:W3CDTF">2019-01-11T19:40:36Z</dcterms:created>
  <dcterms:modified xsi:type="dcterms:W3CDTF">2022-08-26T11:56:36Z</dcterms:modified>
</cp:coreProperties>
</file>