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0" r:id="rId2"/>
    <p:sldId id="271" r:id="rId3"/>
    <p:sldId id="275" r:id="rId4"/>
    <p:sldId id="273" r:id="rId5"/>
    <p:sldId id="285" r:id="rId6"/>
    <p:sldId id="278" r:id="rId7"/>
    <p:sldId id="277" r:id="rId8"/>
    <p:sldId id="279" r:id="rId9"/>
    <p:sldId id="281" r:id="rId10"/>
    <p:sldId id="282" r:id="rId11"/>
    <p:sldId id="283" r:id="rId12"/>
    <p:sldId id="284" r:id="rId1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D"/>
    <a:srgbClr val="F9F8F8"/>
    <a:srgbClr val="1C2F42"/>
    <a:srgbClr val="00527D"/>
    <a:srgbClr val="EBF0F9"/>
    <a:srgbClr val="336699"/>
    <a:srgbClr val="FF5050"/>
    <a:srgbClr val="FF7C80"/>
    <a:srgbClr val="44778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3" autoAdjust="0"/>
    <p:restoredTop sz="87485" autoAdjust="0"/>
  </p:normalViewPr>
  <p:slideViewPr>
    <p:cSldViewPr>
      <p:cViewPr varScale="1">
        <p:scale>
          <a:sx n="101" d="100"/>
          <a:sy n="101" d="100"/>
        </p:scale>
        <p:origin x="1050" y="96"/>
      </p:cViewPr>
      <p:guideLst>
        <p:guide orient="horz" pos="1056"/>
        <p:guide pos="3840"/>
        <p:guide pos="6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7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578" eaLnBrk="1" hangingPunct="1">
              <a:defRPr sz="1200" b="0" i="0">
                <a:latin typeface="Century Gothic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737" y="0"/>
            <a:ext cx="3169810" cy="47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578" eaLnBrk="1" hangingPunct="1">
              <a:defRPr sz="1200" b="0" i="0">
                <a:latin typeface="Century Gothic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513" y="4561553"/>
            <a:ext cx="5850176" cy="431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30"/>
            <a:ext cx="3169810" cy="47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578" eaLnBrk="1" hangingPunct="1">
              <a:defRPr sz="1200" b="0" i="0">
                <a:latin typeface="Century Gothic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5131" eaLnBrk="1" hangingPunct="1">
              <a:defRPr sz="1200" b="0" i="0">
                <a:latin typeface="Century Gothic Regular"/>
              </a:defRPr>
            </a:lvl1pPr>
          </a:lstStyle>
          <a:p>
            <a:pPr>
              <a:defRPr/>
            </a:pPr>
            <a:fld id="{E2C58BD8-D204-4E2A-A4CC-AD4776B1F43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7412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076F1-ABE5-4733-B739-F0859360F838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26" tIns="47763" rIns="95526" bIns="47763"/>
          <a:lstStyle/>
          <a:p>
            <a:pPr marL="651093" lvl="1" indent="-177571" eaLnBrk="1" hangingPunct="1">
              <a:buFont typeface="Courier New" panose="02070309020205020404" pitchFamily="49" charset="0"/>
              <a:buChar char="o"/>
            </a:pPr>
            <a:endParaRPr lang="en-US" altLang="en-US" dirty="0"/>
          </a:p>
        </p:txBody>
      </p:sp>
      <p:sp>
        <p:nvSpPr>
          <p:cNvPr id="7173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6" tIns="47763" rIns="95526" bIns="4776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758433-786D-4082-8E58-679479535AD3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9611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58280-23BE-4E4E-8485-18AFF9036C66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15" tIns="47758" rIns="95515" bIns="47758"/>
          <a:lstStyle/>
          <a:p>
            <a:pPr eaLnBrk="1" hangingPunct="1"/>
            <a:endParaRPr lang="en-US" altLang="en-US" dirty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5" tIns="47758" rIns="95515" bIns="477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F25FD-65D9-445D-B17A-ACE758C6555E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9328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513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51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076F1-ABE5-4733-B739-F0859360F838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26" tIns="47763" rIns="95526" bIns="47763"/>
          <a:lstStyle/>
          <a:p>
            <a:pPr marL="651093" lvl="1" indent="-177571" eaLnBrk="1" hangingPunct="1">
              <a:buFont typeface="Courier New" panose="02070309020205020404" pitchFamily="49" charset="0"/>
              <a:buChar char="o"/>
            </a:pPr>
            <a:endParaRPr lang="en-US" altLang="en-US" dirty="0"/>
          </a:p>
        </p:txBody>
      </p:sp>
      <p:sp>
        <p:nvSpPr>
          <p:cNvPr id="7173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6" tIns="47763" rIns="95526" bIns="4776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758433-786D-4082-8E58-679479535AD3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9249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58280-23BE-4E4E-8485-18AFF9036C66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15" tIns="47758" rIns="95515" bIns="47758"/>
          <a:lstStyle/>
          <a:p>
            <a:pPr eaLnBrk="1" hangingPunct="1"/>
            <a:r>
              <a:rPr lang="en-US" altLang="en-US" dirty="0"/>
              <a:t>-Federal law / standards do not override state law.</a:t>
            </a:r>
          </a:p>
          <a:p>
            <a:pPr eaLnBrk="1" hangingPunct="1"/>
            <a:r>
              <a:rPr lang="en-US" altLang="en-US" dirty="0"/>
              <a:t>-It is incumbent upon companies to understand their compensation system and processes, and be able to explain pay differentials based on legitimate business reasons.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5" tIns="47758" rIns="95515" bIns="477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F25FD-65D9-445D-B17A-ACE758C6555E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25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58280-23BE-4E4E-8485-18AFF9036C66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15" tIns="47758" rIns="95515" bIns="47758"/>
          <a:lstStyle/>
          <a:p>
            <a:pPr eaLnBrk="1" hangingPunct="1"/>
            <a:r>
              <a:rPr lang="en-US" altLang="en-US" dirty="0"/>
              <a:t>-Consult you Legal Counsel before conducting any compensation analyses; consider having any analyses conducted under the direction of Counsel to take advantage of any legal privileges that may attach and prevent the disclosure of the analysis.</a:t>
            </a:r>
          </a:p>
          <a:p>
            <a:pPr eaLnBrk="1" hangingPunct="1"/>
            <a:r>
              <a:rPr lang="en-US" altLang="en-US" dirty="0"/>
              <a:t>-Proactive self-analyses to address any identified problems.  Improving the compensation system.  Results for limited internal use only.</a:t>
            </a:r>
          </a:p>
          <a:p>
            <a:pPr eaLnBrk="1" hangingPunct="1"/>
            <a:r>
              <a:rPr lang="en-US" altLang="en-US" dirty="0"/>
              <a:t>-Publicizing the results to employees?  To the press?</a:t>
            </a:r>
          </a:p>
          <a:p>
            <a:pPr eaLnBrk="1" hangingPunct="1"/>
            <a:r>
              <a:rPr lang="en-US" altLang="en-US" dirty="0"/>
              <a:t>-Preparation for OFCCP Compliance Audit.  Data required for Paragraph 19.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5" tIns="47758" rIns="95515" bIns="477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F25FD-65D9-445D-B17A-ACE758C6555E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326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58280-23BE-4E4E-8485-18AFF9036C66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15" tIns="47758" rIns="95515" bIns="47758"/>
          <a:lstStyle/>
          <a:p>
            <a:pPr eaLnBrk="1" hangingPunct="1"/>
            <a:r>
              <a:rPr lang="en-US" altLang="en-US" dirty="0"/>
              <a:t>-No requirement to analyze everyone.  No standard minimum of what must be analyzed.</a:t>
            </a:r>
          </a:p>
          <a:p>
            <a:pPr eaLnBrk="1" hangingPunct="1"/>
            <a:r>
              <a:rPr lang="en-US" altLang="en-US" dirty="0"/>
              <a:t>-What is important in your company?</a:t>
            </a:r>
          </a:p>
          <a:p>
            <a:pPr eaLnBrk="1" hangingPunct="1"/>
            <a:r>
              <a:rPr lang="en-US" altLang="en-US" dirty="0"/>
              <a:t>-Jobs where there are employee complaints</a:t>
            </a:r>
          </a:p>
          <a:p>
            <a:pPr eaLnBrk="1" hangingPunct="1"/>
            <a:r>
              <a:rPr lang="en-US" altLang="en-US" dirty="0"/>
              <a:t>-Pool for career opportunities</a:t>
            </a:r>
          </a:p>
          <a:p>
            <a:pPr eaLnBrk="1" hangingPunct="1"/>
            <a:r>
              <a:rPr lang="en-US" altLang="en-US" dirty="0"/>
              <a:t>-Business lines, divisions</a:t>
            </a:r>
          </a:p>
          <a:p>
            <a:pPr eaLnBrk="1" hangingPunct="1"/>
            <a:r>
              <a:rPr lang="en-US" altLang="en-US" dirty="0"/>
              <a:t>-Field vs. Corporate</a:t>
            </a:r>
          </a:p>
          <a:p>
            <a:pPr eaLnBrk="1" hangingPunct="1"/>
            <a:r>
              <a:rPr lang="en-US" altLang="en-US" dirty="0"/>
              <a:t>-Location / AAP Establishment</a:t>
            </a:r>
          </a:p>
          <a:p>
            <a:pPr eaLnBrk="1" hangingPunct="1"/>
            <a:r>
              <a:rPr lang="en-US" altLang="en-US" dirty="0"/>
              <a:t>-Similarly situated</a:t>
            </a:r>
          </a:p>
          <a:p>
            <a:pPr eaLnBrk="1" hangingPunct="1"/>
            <a:r>
              <a:rPr lang="en-US" altLang="en-US" dirty="0"/>
              <a:t>for equal work on jobs the performance of which requires equal skill, effort, and responsibility, and which are performed under similar working conditions,</a:t>
            </a:r>
          </a:p>
          <a:p>
            <a:pPr eaLnBrk="1" hangingPunct="1"/>
            <a:r>
              <a:rPr lang="en-US" altLang="en-US" dirty="0"/>
              <a:t>	Job title/level</a:t>
            </a:r>
          </a:p>
          <a:p>
            <a:pPr eaLnBrk="1" hangingPunct="1"/>
            <a:r>
              <a:rPr lang="en-US" altLang="en-US" dirty="0"/>
              <a:t>	“Substantially” similarly situated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5" tIns="47758" rIns="95515" bIns="477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F25FD-65D9-445D-B17A-ACE758C6555E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2233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58280-23BE-4E4E-8485-18AFF9036C66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15" tIns="47758" rIns="95515" bIns="47758"/>
          <a:lstStyle/>
          <a:p>
            <a:pPr eaLnBrk="1" hangingPunct="1"/>
            <a:r>
              <a:rPr lang="en-US" altLang="en-US" dirty="0"/>
              <a:t>-Job title/ code is most common, but that could be too broad if there are many incumbents, and jobs with dissimilar responsibilities, and dissimilar work specialties.</a:t>
            </a:r>
          </a:p>
          <a:p>
            <a:pPr eaLnBrk="1" hangingPunct="1"/>
            <a:r>
              <a:rPr lang="en-US" altLang="en-US" dirty="0"/>
              <a:t>-Well documented and well-defined job descriptions.</a:t>
            </a:r>
          </a:p>
          <a:p>
            <a:pPr eaLnBrk="1" hangingPunct="1"/>
            <a:r>
              <a:rPr lang="en-US" altLang="en-US" dirty="0"/>
              <a:t>-Technical vs. Non-Technical</a:t>
            </a:r>
          </a:p>
          <a:p>
            <a:pPr eaLnBrk="1" hangingPunct="1"/>
            <a:r>
              <a:rPr lang="en-US" altLang="en-US" dirty="0"/>
              <a:t>-State law – substantially similar may include other locations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5" tIns="47758" rIns="95515" bIns="477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F25FD-65D9-445D-B17A-ACE758C6555E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3352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58280-23BE-4E4E-8485-18AFF9036C66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15" tIns="47758" rIns="95515" bIns="47758"/>
          <a:lstStyle/>
          <a:p>
            <a:pPr eaLnBrk="1" hangingPunct="1"/>
            <a:r>
              <a:rPr lang="en-US" altLang="en-US" dirty="0"/>
              <a:t>-Pay comparisons between groups are almost always made using averages of pay of each group.</a:t>
            </a:r>
          </a:p>
          <a:p>
            <a:pPr eaLnBrk="1" hangingPunct="1"/>
            <a:r>
              <a:rPr lang="en-US" altLang="en-US" dirty="0"/>
              <a:t>-Compensation analysis is always a “point-in-time” analysis.</a:t>
            </a:r>
          </a:p>
          <a:p>
            <a:pPr eaLnBrk="1" hangingPunct="1"/>
            <a:r>
              <a:rPr lang="en-US" altLang="en-US" dirty="0"/>
              <a:t>-Patterns, consistent, or inconsistent with your compensation philosophy, policy, the law.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5" tIns="47758" rIns="95515" bIns="477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F25FD-65D9-445D-B17A-ACE758C6555E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6065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group with the highest average salary is not always whites.</a:t>
            </a:r>
          </a:p>
          <a:p>
            <a:r>
              <a:rPr lang="en-US" dirty="0"/>
              <a:t>-The group with the highest average salary may have only one person; cannot perform statistical tests.</a:t>
            </a:r>
          </a:p>
          <a:p>
            <a:r>
              <a:rPr lang="en-US" dirty="0"/>
              <a:t>-No threshold in the law that allows for a minimum difference as being nondiscrimination.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58BD8-D204-4E2A-A4CC-AD4776B1F43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477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-All major factors affecting pay must be included to conduct a proper Regression analysis.</a:t>
            </a:r>
          </a:p>
          <a:p>
            <a:r>
              <a:rPr lang="en-US" dirty="0"/>
              <a:t>-All factors are not always in the employer’s comp data system. </a:t>
            </a:r>
          </a:p>
          <a:p>
            <a:r>
              <a:rPr lang="en-US" dirty="0"/>
              <a:t>-All factors are not major.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58BD8-D204-4E2A-A4CC-AD4776B1F43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86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73" indent="-29595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805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27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849" indent="-236761" defTabSz="9634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371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93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415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937" indent="-236761" defTabSz="9634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58280-23BE-4E4E-8485-18AFF9036C66}" type="slidenum">
              <a:rPr lang="en-US" altLang="en-US" smtClean="0">
                <a:latin typeface="Century Gothic Regular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Century Gothic Regular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15963"/>
            <a:ext cx="6350000" cy="3573462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957393" y="4527169"/>
            <a:ext cx="5352464" cy="4368350"/>
          </a:xfrm>
          <a:noFill/>
        </p:spPr>
        <p:txBody>
          <a:bodyPr lIns="95515" tIns="47758" rIns="95515" bIns="47758"/>
          <a:lstStyle/>
          <a:p>
            <a:pPr eaLnBrk="1" hangingPunct="1"/>
            <a:r>
              <a:rPr lang="en-US" altLang="en-US" dirty="0"/>
              <a:t>-Regression is not “proof” of nondiscrimination.</a:t>
            </a:r>
          </a:p>
          <a:p>
            <a:pPr eaLnBrk="1" hangingPunct="1"/>
            <a:r>
              <a:rPr lang="en-US" altLang="en-US" dirty="0"/>
              <a:t>-Positive Regression results indicate that there is no “systemic” discrimination.</a:t>
            </a:r>
          </a:p>
          <a:p>
            <a:pPr eaLnBrk="1" hangingPunct="1"/>
            <a:r>
              <a:rPr lang="en-US" altLang="en-US" dirty="0"/>
              <a:t>-Need large groups (30 or more).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4152005" y="9134567"/>
            <a:ext cx="3194613" cy="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5" tIns="47758" rIns="95515" bIns="47758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F25FD-65D9-445D-B17A-ACE758C6555E}" type="slidenum">
              <a:rPr lang="en-US" altLang="en-US">
                <a:latin typeface="Century Gothic Regular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8185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U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" title="Taapestry by DirectEmployers">
            <a:extLst>
              <a:ext uri="{FF2B5EF4-FFF2-40B4-BE49-F238E27FC236}">
                <a16:creationId xmlns:a16="http://schemas.microsoft.com/office/drawing/2014/main" id="{3C2486FB-1781-A043-A1FD-317ED78F8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24428"/>
            <a:ext cx="4819321" cy="1122949"/>
          </a:xfrm>
          <a:prstGeom prst="rect">
            <a:avLst/>
          </a:prstGeom>
        </p:spPr>
      </p:pic>
      <p:cxnSp>
        <p:nvCxnSpPr>
          <p:cNvPr id="19" name="Straight Connector 18" descr="Vertical dotted line">
            <a:extLst>
              <a:ext uri="{FF2B5EF4-FFF2-40B4-BE49-F238E27FC236}">
                <a16:creationId xmlns:a16="http://schemas.microsoft.com/office/drawing/2014/main" id="{4751253A-ED31-EA40-88A1-1703156FF28C}"/>
              </a:ext>
            </a:extLst>
          </p:cNvPr>
          <p:cNvCxnSpPr>
            <a:cxnSpLocks/>
          </p:cNvCxnSpPr>
          <p:nvPr userDrawn="1"/>
        </p:nvCxnSpPr>
        <p:spPr>
          <a:xfrm>
            <a:off x="6019800" y="228600"/>
            <a:ext cx="0" cy="27432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Picture Placeholder 14" descr="company logo">
            <a:extLst>
              <a:ext uri="{FF2B5EF4-FFF2-40B4-BE49-F238E27FC236}">
                <a16:creationId xmlns:a16="http://schemas.microsoft.com/office/drawing/2014/main" id="{139C0C86-A875-D948-A686-5943E31D8D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05600" y="676258"/>
            <a:ext cx="4800600" cy="1600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0399"/>
            <a:ext cx="12192000" cy="3657601"/>
          </a:xfrm>
        </p:spPr>
        <p:txBody>
          <a:bodyPr bIns="1828800" anchor="b"/>
          <a:lstStyle>
            <a:lvl1pPr>
              <a:spcAft>
                <a:spcPts val="0"/>
              </a:spcAft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5240" y="5257799"/>
            <a:ext cx="12192000" cy="609601"/>
          </a:xfrm>
          <a:noFill/>
        </p:spPr>
        <p:txBody>
          <a:bodyPr/>
          <a:lstStyle>
            <a:lvl1pPr marL="0" indent="0" algn="ctr">
              <a:buNone/>
              <a:defRPr sz="2000" spc="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E46D47D-656D-094F-83C5-47BD6E411C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5875" y="6019800"/>
            <a:ext cx="12192000" cy="5334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001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NGLE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" title="Taapestry by DirectEmployers">
            <a:extLst>
              <a:ext uri="{FF2B5EF4-FFF2-40B4-BE49-F238E27FC236}">
                <a16:creationId xmlns:a16="http://schemas.microsoft.com/office/drawing/2014/main" id="{3C2486FB-1781-A043-A1FD-317ED78F8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4" y="924428"/>
            <a:ext cx="4819321" cy="1122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" y="3200399"/>
            <a:ext cx="12192000" cy="3657601"/>
          </a:xfrm>
        </p:spPr>
        <p:txBody>
          <a:bodyPr bIns="1828800" anchor="b"/>
          <a:lstStyle>
            <a:lvl1pPr>
              <a:spcAft>
                <a:spcPts val="0"/>
              </a:spcAft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5257799"/>
            <a:ext cx="12192000" cy="609601"/>
          </a:xfrm>
          <a:noFill/>
        </p:spPr>
        <p:txBody>
          <a:bodyPr/>
          <a:lstStyle>
            <a:lvl1pPr marL="0" indent="0" algn="ctr">
              <a:buNone/>
              <a:defRPr sz="2000" spc="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E46D47D-656D-094F-83C5-47BD6E411C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5875" y="6019800"/>
            <a:ext cx="12192000" cy="5334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01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apestry icon">
            <a:extLst>
              <a:ext uri="{FF2B5EF4-FFF2-40B4-BE49-F238E27FC236}">
                <a16:creationId xmlns:a16="http://schemas.microsoft.com/office/drawing/2014/main" id="{35DBAE48-71E8-2143-83C5-6F94CC468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599"/>
            <a:ext cx="457200" cy="4572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C2D43C3-35DC-604A-88BF-9762774646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  <a:prstGeom prst="rect">
            <a:avLst/>
          </a:prstGeom>
          <a:ln/>
        </p:spPr>
        <p:txBody>
          <a:bodyPr anchor="ctr"/>
          <a:lstStyle>
            <a:lvl1pPr marL="0" algn="l">
              <a:defRPr sz="1400" b="1" i="0">
                <a:solidFill>
                  <a:srgbClr val="007DAD"/>
                </a:solidFill>
                <a:latin typeface="Century Gothic Regular"/>
              </a:defRPr>
            </a:lvl1pPr>
          </a:lstStyle>
          <a:p>
            <a:pPr>
              <a:defRPr/>
            </a:pPr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DFD5518-D309-EE43-A178-347DA0210A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74542" y="6248399"/>
            <a:ext cx="609601" cy="609601"/>
          </a:xfrm>
          <a:prstGeom prst="rect">
            <a:avLst/>
          </a:prstGeom>
          <a:solidFill>
            <a:srgbClr val="007DAD"/>
          </a:solidFill>
          <a:ln>
            <a:solidFill>
              <a:srgbClr val="007DAD"/>
            </a:solidFill>
          </a:ln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Century Gothic Regular"/>
              </a:defRPr>
            </a:lvl1pPr>
          </a:lstStyle>
          <a:p>
            <a:pPr>
              <a:defRPr/>
            </a:pPr>
            <a:fld id="{F602A9B8-2EB8-419F-9848-5814CC1730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7" name="Straight Connector 6" descr="Horizontal solid line">
            <a:extLst>
              <a:ext uri="{FF2B5EF4-FFF2-40B4-BE49-F238E27FC236}">
                <a16:creationId xmlns:a16="http://schemas.microsoft.com/office/drawing/2014/main" id="{80145149-556B-9142-961C-B80F21FF9DE7}"/>
              </a:ext>
            </a:extLst>
          </p:cNvPr>
          <p:cNvCxnSpPr>
            <a:cxnSpLocks/>
          </p:cNvCxnSpPr>
          <p:nvPr userDrawn="1"/>
        </p:nvCxnSpPr>
        <p:spPr>
          <a:xfrm>
            <a:off x="0" y="6248399"/>
            <a:ext cx="1218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B7F6D87F-4403-4745-BB7C-87FC7D68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9144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41114C-F477-D948-AD0A-E0D68613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356518"/>
            <a:ext cx="10964942" cy="4525963"/>
          </a:xfrm>
        </p:spPr>
        <p:txBody>
          <a:bodyPr/>
          <a:lstStyle>
            <a:lvl1pPr marL="347472" indent="-347472">
              <a:buFont typeface="Wingdings" pitchFamily="2" charset="2"/>
              <a:buChar char="q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45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apestry icon">
            <a:extLst>
              <a:ext uri="{FF2B5EF4-FFF2-40B4-BE49-F238E27FC236}">
                <a16:creationId xmlns:a16="http://schemas.microsoft.com/office/drawing/2014/main" id="{2DED8F21-F247-2E46-9BE9-D0D07914E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599"/>
            <a:ext cx="457200" cy="4572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F794022A-8850-A04F-A73E-5954ABB0E3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  <a:prstGeom prst="rect">
            <a:avLst/>
          </a:prstGeom>
          <a:ln/>
        </p:spPr>
        <p:txBody>
          <a:bodyPr anchor="ctr"/>
          <a:lstStyle>
            <a:lvl1pPr marL="0" algn="l">
              <a:defRPr sz="1400" b="1" i="0">
                <a:solidFill>
                  <a:srgbClr val="007DAD"/>
                </a:solidFill>
                <a:latin typeface="Century Gothic Regular"/>
              </a:defRPr>
            </a:lvl1pPr>
          </a:lstStyle>
          <a:p>
            <a:pPr>
              <a:defRPr/>
            </a:pPr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FE774D2-AC97-D947-A740-3C167B9745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74542" y="6248399"/>
            <a:ext cx="609601" cy="609601"/>
          </a:xfrm>
          <a:prstGeom prst="rect">
            <a:avLst/>
          </a:prstGeom>
          <a:solidFill>
            <a:srgbClr val="007DAD"/>
          </a:solidFill>
          <a:ln>
            <a:solidFill>
              <a:srgbClr val="007DAD"/>
            </a:solidFill>
          </a:ln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Century Gothic Regular"/>
              </a:defRPr>
            </a:lvl1pPr>
          </a:lstStyle>
          <a:p>
            <a:pPr>
              <a:defRPr/>
            </a:pPr>
            <a:fld id="{F602A9B8-2EB8-419F-9848-5814CC1730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8" name="Straight Connector 7" descr="Horizontal solid line">
            <a:extLst>
              <a:ext uri="{FF2B5EF4-FFF2-40B4-BE49-F238E27FC236}">
                <a16:creationId xmlns:a16="http://schemas.microsoft.com/office/drawing/2014/main" id="{8C990110-9C61-0940-BE91-8E0C584C87CF}"/>
              </a:ext>
            </a:extLst>
          </p:cNvPr>
          <p:cNvCxnSpPr>
            <a:cxnSpLocks/>
          </p:cNvCxnSpPr>
          <p:nvPr userDrawn="1"/>
        </p:nvCxnSpPr>
        <p:spPr>
          <a:xfrm>
            <a:off x="0" y="6248399"/>
            <a:ext cx="1218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CD001689-383B-F948-B6C8-E9E7C110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651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651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017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apestry icon">
            <a:extLst>
              <a:ext uri="{FF2B5EF4-FFF2-40B4-BE49-F238E27FC236}">
                <a16:creationId xmlns:a16="http://schemas.microsoft.com/office/drawing/2014/main" id="{2DED8F21-F247-2E46-9BE9-D0D07914E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599"/>
            <a:ext cx="457200" cy="4572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F794022A-8850-A04F-A73E-5954ABB0E3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  <a:prstGeom prst="rect">
            <a:avLst/>
          </a:prstGeom>
          <a:ln/>
        </p:spPr>
        <p:txBody>
          <a:bodyPr anchor="ctr"/>
          <a:lstStyle>
            <a:lvl1pPr marL="0" algn="l">
              <a:defRPr sz="1400" b="1" i="0">
                <a:solidFill>
                  <a:srgbClr val="007DAD"/>
                </a:solidFill>
                <a:latin typeface="Century Gothic Regular"/>
              </a:defRPr>
            </a:lvl1pPr>
          </a:lstStyle>
          <a:p>
            <a:pPr>
              <a:defRPr/>
            </a:pPr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FE774D2-AC97-D947-A740-3C167B9745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74542" y="6248399"/>
            <a:ext cx="609601" cy="609601"/>
          </a:xfrm>
          <a:prstGeom prst="rect">
            <a:avLst/>
          </a:prstGeom>
          <a:solidFill>
            <a:srgbClr val="007DAD"/>
          </a:solidFill>
          <a:ln>
            <a:solidFill>
              <a:srgbClr val="007DAD"/>
            </a:solidFill>
          </a:ln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Century Gothic Regular"/>
              </a:defRPr>
            </a:lvl1pPr>
          </a:lstStyle>
          <a:p>
            <a:pPr>
              <a:defRPr/>
            </a:pPr>
            <a:fld id="{F602A9B8-2EB8-419F-9848-5814CC1730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 descr="Horizontal solid line">
            <a:extLst>
              <a:ext uri="{FF2B5EF4-FFF2-40B4-BE49-F238E27FC236}">
                <a16:creationId xmlns:a16="http://schemas.microsoft.com/office/drawing/2014/main" id="{70DE5B89-5C57-2E40-A7BC-66428DBC67FC}"/>
              </a:ext>
            </a:extLst>
          </p:cNvPr>
          <p:cNvCxnSpPr>
            <a:cxnSpLocks/>
          </p:cNvCxnSpPr>
          <p:nvPr userDrawn="1"/>
        </p:nvCxnSpPr>
        <p:spPr>
          <a:xfrm>
            <a:off x="0" y="6248399"/>
            <a:ext cx="1218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CD001689-383B-F948-B6C8-E9E7C110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6518"/>
            <a:ext cx="3429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 descr="Vertical dotted line">
            <a:extLst>
              <a:ext uri="{FF2B5EF4-FFF2-40B4-BE49-F238E27FC236}">
                <a16:creationId xmlns:a16="http://schemas.microsoft.com/office/drawing/2014/main" id="{3923F82A-7842-804B-A071-F933063C7E8F}"/>
              </a:ext>
            </a:extLst>
          </p:cNvPr>
          <p:cNvCxnSpPr/>
          <p:nvPr userDrawn="1"/>
        </p:nvCxnSpPr>
        <p:spPr>
          <a:xfrm>
            <a:off x="4191000" y="1356518"/>
            <a:ext cx="0" cy="4525963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571" y="1356518"/>
            <a:ext cx="3429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descr="Vertical dotted line">
            <a:extLst>
              <a:ext uri="{FF2B5EF4-FFF2-40B4-BE49-F238E27FC236}">
                <a16:creationId xmlns:a16="http://schemas.microsoft.com/office/drawing/2014/main" id="{437AD810-72C6-CB46-8024-33BD0C3327BD}"/>
              </a:ext>
            </a:extLst>
          </p:cNvPr>
          <p:cNvCxnSpPr/>
          <p:nvPr userDrawn="1"/>
        </p:nvCxnSpPr>
        <p:spPr>
          <a:xfrm>
            <a:off x="8001000" y="1356518"/>
            <a:ext cx="0" cy="4525963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943EFA-F21E-7744-BE81-F47D0F8A62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45542" y="1356518"/>
            <a:ext cx="3429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40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apestry icon">
            <a:extLst>
              <a:ext uri="{FF2B5EF4-FFF2-40B4-BE49-F238E27FC236}">
                <a16:creationId xmlns:a16="http://schemas.microsoft.com/office/drawing/2014/main" id="{3F334FBE-DE66-C240-B1B5-5E97C9F9D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599"/>
            <a:ext cx="457200" cy="4572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7E90739-A623-804E-991B-80605E6720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  <a:prstGeom prst="rect">
            <a:avLst/>
          </a:prstGeom>
          <a:ln/>
        </p:spPr>
        <p:txBody>
          <a:bodyPr anchor="ctr"/>
          <a:lstStyle>
            <a:lvl1pPr marL="0" algn="l">
              <a:defRPr sz="1400" b="1" i="0">
                <a:solidFill>
                  <a:srgbClr val="007DAD"/>
                </a:solidFill>
                <a:latin typeface="Century Gothic Regular"/>
              </a:defRPr>
            </a:lvl1pPr>
          </a:lstStyle>
          <a:p>
            <a:pPr>
              <a:defRPr/>
            </a:pPr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F5E43E-17B4-0047-8950-61FB17716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74542" y="6248399"/>
            <a:ext cx="609601" cy="609601"/>
          </a:xfrm>
          <a:prstGeom prst="rect">
            <a:avLst/>
          </a:prstGeom>
          <a:solidFill>
            <a:srgbClr val="007DAD"/>
          </a:solidFill>
          <a:ln>
            <a:solidFill>
              <a:srgbClr val="007DAD"/>
            </a:solidFill>
          </a:ln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Century Gothic Regular"/>
              </a:defRPr>
            </a:lvl1pPr>
          </a:lstStyle>
          <a:p>
            <a:pPr>
              <a:defRPr/>
            </a:pPr>
            <a:fld id="{F602A9B8-2EB8-419F-9848-5814CC1730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6" name="Straight Connector 5" descr="Horizontal solid line">
            <a:extLst>
              <a:ext uri="{FF2B5EF4-FFF2-40B4-BE49-F238E27FC236}">
                <a16:creationId xmlns:a16="http://schemas.microsoft.com/office/drawing/2014/main" id="{A11B183D-0851-F94A-99EE-CE5E482196B8}"/>
              </a:ext>
            </a:extLst>
          </p:cNvPr>
          <p:cNvCxnSpPr>
            <a:cxnSpLocks/>
          </p:cNvCxnSpPr>
          <p:nvPr userDrawn="1"/>
        </p:nvCxnSpPr>
        <p:spPr>
          <a:xfrm>
            <a:off x="0" y="6248399"/>
            <a:ext cx="1218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95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33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apestry icon">
            <a:extLst>
              <a:ext uri="{FF2B5EF4-FFF2-40B4-BE49-F238E27FC236}">
                <a16:creationId xmlns:a16="http://schemas.microsoft.com/office/drawing/2014/main" id="{FCBEEA50-230D-4241-BFB2-15B5BCACF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599"/>
            <a:ext cx="457200" cy="4572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F0A53B7B-BDA2-CC42-9BF7-8811D4EF28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10896600" cy="609600"/>
          </a:xfrm>
          <a:prstGeom prst="rect">
            <a:avLst/>
          </a:prstGeom>
          <a:ln/>
        </p:spPr>
        <p:txBody>
          <a:bodyPr anchor="ctr"/>
          <a:lstStyle>
            <a:lvl1pPr marL="0" algn="l">
              <a:defRPr sz="1400" b="1" i="0">
                <a:solidFill>
                  <a:srgbClr val="007DAD"/>
                </a:solidFill>
                <a:latin typeface="Century Gothic Regular"/>
              </a:defRPr>
            </a:lvl1pPr>
          </a:lstStyle>
          <a:p>
            <a:pPr>
              <a:defRPr/>
            </a:pPr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F8BF78-446E-1240-9451-EC3C095F19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74542" y="6248399"/>
            <a:ext cx="609601" cy="609601"/>
          </a:xfrm>
          <a:prstGeom prst="rect">
            <a:avLst/>
          </a:prstGeom>
          <a:solidFill>
            <a:srgbClr val="007DAD"/>
          </a:solidFill>
          <a:ln>
            <a:solidFill>
              <a:srgbClr val="007DAD"/>
            </a:solidFill>
          </a:ln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Century Gothic Regular"/>
              </a:defRPr>
            </a:lvl1pPr>
          </a:lstStyle>
          <a:p>
            <a:pPr>
              <a:defRPr/>
            </a:pPr>
            <a:fld id="{F602A9B8-2EB8-419F-9848-5814CC1730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7" name="Straight Connector 6" descr="Horizontal solid line">
            <a:extLst>
              <a:ext uri="{FF2B5EF4-FFF2-40B4-BE49-F238E27FC236}">
                <a16:creationId xmlns:a16="http://schemas.microsoft.com/office/drawing/2014/main" id="{E99FEB99-D5B1-5141-82F3-AC39E38F735F}"/>
              </a:ext>
            </a:extLst>
          </p:cNvPr>
          <p:cNvCxnSpPr>
            <a:cxnSpLocks/>
          </p:cNvCxnSpPr>
          <p:nvPr userDrawn="1"/>
        </p:nvCxnSpPr>
        <p:spPr>
          <a:xfrm>
            <a:off x="0" y="6248399"/>
            <a:ext cx="1218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3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5E8177-A622-3A4B-A673-CCB9038D9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599"/>
            <a:ext cx="457200" cy="4572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B80D8-FBFE-4642-A027-5046539985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  <a:prstGeom prst="rect">
            <a:avLst/>
          </a:prstGeom>
          <a:ln/>
        </p:spPr>
        <p:txBody>
          <a:bodyPr anchor="ctr"/>
          <a:lstStyle>
            <a:lvl1pPr marL="0" algn="l">
              <a:defRPr sz="1400" b="1" i="0">
                <a:solidFill>
                  <a:srgbClr val="007DAD"/>
                </a:solidFill>
                <a:latin typeface="Century Gothic Regular"/>
              </a:defRPr>
            </a:lvl1pPr>
          </a:lstStyle>
          <a:p>
            <a:pPr>
              <a:defRPr/>
            </a:pPr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D3D45-8131-B646-A39A-C9DF94CB60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74542" y="6248399"/>
            <a:ext cx="609601" cy="609601"/>
          </a:xfrm>
          <a:prstGeom prst="rect">
            <a:avLst/>
          </a:prstGeom>
          <a:solidFill>
            <a:srgbClr val="007DAD"/>
          </a:solidFill>
          <a:ln>
            <a:solidFill>
              <a:srgbClr val="007DAD"/>
            </a:solidFill>
          </a:ln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Century Gothic Regular"/>
              </a:defRPr>
            </a:lvl1pPr>
          </a:lstStyle>
          <a:p>
            <a:pPr>
              <a:defRPr/>
            </a:pPr>
            <a:fld id="{F602A9B8-2EB8-419F-9848-5814CC1730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 descr="Horizontal solid line">
            <a:extLst>
              <a:ext uri="{FF2B5EF4-FFF2-40B4-BE49-F238E27FC236}">
                <a16:creationId xmlns:a16="http://schemas.microsoft.com/office/drawing/2014/main" id="{CE18DCA4-A0E1-1F49-A5E6-F95C1D0E763B}"/>
              </a:ext>
            </a:extLst>
          </p:cNvPr>
          <p:cNvCxnSpPr>
            <a:cxnSpLocks/>
          </p:cNvCxnSpPr>
          <p:nvPr userDrawn="1"/>
        </p:nvCxnSpPr>
        <p:spPr>
          <a:xfrm>
            <a:off x="0" y="6248399"/>
            <a:ext cx="1218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56518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64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007DAD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1" r:id="rId5"/>
    <p:sldLayoutId id="2147483654" r:id="rId6"/>
    <p:sldLayoutId id="2147483655" r:id="rId7"/>
    <p:sldLayoutId id="2147483660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 i="0">
          <a:solidFill>
            <a:schemeClr val="bg1"/>
          </a:solidFill>
          <a:latin typeface="Century Gothic Regular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Wingdings" pitchFamily="2" charset="2"/>
        <a:buChar char="q"/>
        <a:defRPr sz="2400" b="0" i="0">
          <a:solidFill>
            <a:schemeClr val="tx1"/>
          </a:solidFill>
          <a:latin typeface="Century Gothic Regular"/>
          <a:ea typeface="+mn-ea"/>
          <a:cs typeface="+mn-cs"/>
        </a:defRPr>
      </a:lvl1pPr>
      <a:lvl2pPr marL="651510" indent="-194310" algn="l" rtl="0" eaLnBrk="0" fontAlgn="base" hangingPunct="0">
        <a:spcBef>
          <a:spcPts val="60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sz="2000" b="0" i="0">
          <a:solidFill>
            <a:schemeClr val="tx1"/>
          </a:solidFill>
          <a:latin typeface="Century Gothic Regular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Clr>
          <a:srgbClr val="007DAD"/>
        </a:buClr>
        <a:buSzPct val="75000"/>
        <a:buFont typeface="Courier New" panose="02070309020205020404" pitchFamily="49" charset="0"/>
        <a:buChar char="o"/>
        <a:defRPr sz="1800" b="0" i="0">
          <a:solidFill>
            <a:schemeClr val="tx1"/>
          </a:solidFill>
          <a:latin typeface="Century Gothic Regular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Century Gothic Regular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Clr>
          <a:srgbClr val="007DAD"/>
        </a:buClr>
        <a:buSzPct val="75000"/>
        <a:buFont typeface="Courier New" panose="02070309020205020404" pitchFamily="49" charset="0"/>
        <a:buChar char="o"/>
        <a:defRPr sz="1600" b="0" i="0">
          <a:solidFill>
            <a:schemeClr val="tx1"/>
          </a:solidFill>
          <a:latin typeface="Century Gothic Regular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en/photo/14368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photos/iocenters-conference-room-267332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coffee-break-conference-women-117754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xpixel.net/Client-Consultants-Consulting-Collaboration-31806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D1268E-A354-DD4B-A2FE-583558129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Considerations for Conducting </a:t>
            </a:r>
            <a:br>
              <a:rPr lang="en-US" dirty="0"/>
            </a:br>
            <a:r>
              <a:rPr lang="en-US" dirty="0"/>
              <a:t>a Compensation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B6F6C-F3BC-1242-BC90-B163387DF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June 11,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7D7AE-9E66-4747-9A20-9F0987FD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E42ED-B7CF-AC43-A4A1-AD3E4304D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A80559-DDED-E648-BF7F-3BB111F7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 Analysis Tools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39077-7C2A-7242-932B-C6A1E681F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10964942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DAD"/>
                </a:solidFill>
              </a:rPr>
              <a:t>Cohort Analysis</a:t>
            </a:r>
          </a:p>
          <a:p>
            <a:pPr marL="0" indent="0">
              <a:buNone/>
            </a:pPr>
            <a:r>
              <a:rPr lang="en-US" sz="1800" dirty="0"/>
              <a:t>A comparison </a:t>
            </a:r>
            <a:r>
              <a:rPr lang="en-US" sz="1800" dirty="0" smtClean="0"/>
              <a:t>of the </a:t>
            </a:r>
            <a:r>
              <a:rPr lang="en-US" sz="1800" dirty="0"/>
              <a:t>factors which affect pay as applied to two, or a small group of employees to determine what legitimate non-discriminatory reasons, if any, explain the noted pay gap.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DAD"/>
                </a:solidFill>
              </a:rPr>
              <a:t>Regression</a:t>
            </a:r>
          </a:p>
          <a:p>
            <a:pPr marL="0" indent="0">
              <a:buNone/>
            </a:pPr>
            <a:r>
              <a:rPr lang="en-US" sz="1800" dirty="0"/>
              <a:t>A Regression Analysis is a statistical measurement of the value of each of the pay factors in the analysis.</a:t>
            </a:r>
          </a:p>
          <a:p>
            <a:pPr marL="0" indent="0">
              <a:buNone/>
            </a:pPr>
            <a:r>
              <a:rPr lang="en-US" sz="1800" dirty="0"/>
              <a:t>Each factor is analyzed using a formula that evaluates the effect each factor has on the amount of compensation a person receives.</a:t>
            </a:r>
          </a:p>
          <a:p>
            <a:pPr marL="0" indent="0">
              <a:buNone/>
            </a:pPr>
            <a:r>
              <a:rPr lang="en-US" sz="1800" dirty="0"/>
              <a:t>The results of the analysis show whether the factors have a positive or negative relationship with pay, and how strongly the factors are related to pay (i.e., as the level of the factor increases, pay tends to increase or decrease). </a:t>
            </a:r>
          </a:p>
          <a:p>
            <a:pPr marL="0" indent="0">
              <a:buNone/>
            </a:pPr>
            <a:r>
              <a:rPr lang="en-US" sz="1800" dirty="0"/>
              <a:t>The Regression result provides evidence of the probability that the differences in pay are due to the pay factors as opposed to discriminatory factors like sex or race.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144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7D7AE-9E66-4747-9A20-9F0987FD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</p:spPr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E42ED-B7CF-AC43-A4A1-AD3E4304D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A80559-DDED-E648-BF7F-3BB111F7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Strategy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39077-7C2A-7242-932B-C6A1E681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391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DAD"/>
                </a:solidFill>
              </a:rPr>
              <a:t>Partnership with Other Stakeholders</a:t>
            </a:r>
          </a:p>
          <a:p>
            <a:pPr marL="347472" indent="-347472"/>
            <a:r>
              <a:rPr lang="en-US" sz="2000" dirty="0"/>
              <a:t>Compensation</a:t>
            </a:r>
          </a:p>
          <a:p>
            <a:pPr lvl="1"/>
            <a:r>
              <a:rPr lang="en-US" sz="1600" dirty="0"/>
              <a:t>Compensation Philosophy</a:t>
            </a:r>
          </a:p>
          <a:p>
            <a:pPr lvl="1"/>
            <a:r>
              <a:rPr lang="en-US" sz="1600" dirty="0"/>
              <a:t>Training / Guidelines for Managers</a:t>
            </a:r>
          </a:p>
          <a:p>
            <a:r>
              <a:rPr lang="en-US" sz="2000" dirty="0"/>
              <a:t>Staffing / Recruiting</a:t>
            </a:r>
          </a:p>
          <a:p>
            <a:pPr lvl="1"/>
            <a:r>
              <a:rPr lang="en-US" sz="1600" dirty="0"/>
              <a:t>Initial Offers</a:t>
            </a:r>
          </a:p>
          <a:p>
            <a:pPr lvl="1"/>
            <a:r>
              <a:rPr lang="en-US" sz="1600" dirty="0"/>
              <a:t>Pay Negotiations</a:t>
            </a:r>
          </a:p>
          <a:p>
            <a:r>
              <a:rPr lang="en-US" sz="2000" dirty="0"/>
              <a:t>HRIS</a:t>
            </a:r>
          </a:p>
          <a:p>
            <a:pPr lvl="1"/>
            <a:r>
              <a:rPr lang="en-US" sz="1600" dirty="0"/>
              <a:t>Query Reports</a:t>
            </a:r>
          </a:p>
          <a:p>
            <a:r>
              <a:rPr lang="en-US" sz="2000" dirty="0"/>
              <a:t>Legal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41C2B-C452-074F-9271-95C9C2BEE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7585" r="32564"/>
          <a:stretch/>
        </p:blipFill>
        <p:spPr>
          <a:xfrm>
            <a:off x="8991600" y="914400"/>
            <a:ext cx="319254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E6A4A7-A47F-6842-B13A-7B3606994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-40" t="22620" r="686" b="12120"/>
          <a:stretch/>
        </p:blipFill>
        <p:spPr>
          <a:xfrm>
            <a:off x="3048" y="914400"/>
            <a:ext cx="12181096" cy="5333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9DDD0-EFE5-F845-84C4-D942F2BF5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D8B37-7C10-594B-9714-0C5A7CE8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408C2B-155F-E14B-9D08-DC871BE8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F2CB7-BC2B-884C-80B6-A8B477D6ECD4}"/>
              </a:ext>
            </a:extLst>
          </p:cNvPr>
          <p:cNvSpPr txBox="1"/>
          <p:nvPr/>
        </p:nvSpPr>
        <p:spPr>
          <a:xfrm>
            <a:off x="2286000" y="2875002"/>
            <a:ext cx="76200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007DAD"/>
                </a:solidFill>
                <a:latin typeface="Century Gothic Regular"/>
              </a:rPr>
              <a:t>Questions?</a:t>
            </a:r>
            <a:endParaRPr lang="en-US" sz="4800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0232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oup of people leaning over a table to work on a puzzle together">
            <a:extLst>
              <a:ext uri="{FF2B5EF4-FFF2-40B4-BE49-F238E27FC236}">
                <a16:creationId xmlns:a16="http://schemas.microsoft.com/office/drawing/2014/main" id="{AAE6A4A7-A47F-6842-B13A-7B3606994A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18627"/>
          <a:stretch/>
        </p:blipFill>
        <p:spPr>
          <a:xfrm>
            <a:off x="1" y="0"/>
            <a:ext cx="12192000" cy="62483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9DDD0-EFE5-F845-84C4-D942F2BF5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Taapestry</a:t>
            </a:r>
            <a:r>
              <a:rPr lang="en-US" dirty="0"/>
              <a:t> by DirectEmployers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D8B37-7C10-594B-9714-0C5A7CE8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408C2B-155F-E14B-9D08-DC871BE8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Hosts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F2CB7-BC2B-884C-80B6-A8B477D6ECD4}"/>
              </a:ext>
            </a:extLst>
          </p:cNvPr>
          <p:cNvSpPr txBox="1"/>
          <p:nvPr/>
        </p:nvSpPr>
        <p:spPr>
          <a:xfrm>
            <a:off x="2286000" y="2566295"/>
            <a:ext cx="3657600" cy="2523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US" b="1" dirty="0">
              <a:solidFill>
                <a:srgbClr val="007DAD"/>
              </a:solidFill>
              <a:latin typeface="Century Gothic Regular"/>
            </a:endParaRPr>
          </a:p>
          <a:p>
            <a:pPr algn="ctr">
              <a:spcAft>
                <a:spcPts val="1200"/>
              </a:spcAft>
            </a:pPr>
            <a:endParaRPr lang="en-US" b="1" dirty="0">
              <a:solidFill>
                <a:srgbClr val="007DAD"/>
              </a:solidFill>
              <a:latin typeface="Century Gothic Regular"/>
            </a:endParaRPr>
          </a:p>
          <a:p>
            <a:pPr algn="ctr">
              <a:spcAft>
                <a:spcPts val="1200"/>
              </a:spcAft>
            </a:pPr>
            <a:r>
              <a:rPr lang="en-US" b="1" dirty="0" err="1">
                <a:solidFill>
                  <a:srgbClr val="007DAD"/>
                </a:solidFill>
                <a:latin typeface="Century Gothic Regular"/>
              </a:rPr>
              <a:t>Candee</a:t>
            </a:r>
            <a:r>
              <a:rPr lang="en-US" b="1" dirty="0">
                <a:solidFill>
                  <a:srgbClr val="007DAD"/>
                </a:solidFill>
                <a:latin typeface="Century Gothic Regular"/>
              </a:rPr>
              <a:t> Chambers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entury Gothic Regular"/>
              </a:rPr>
              <a:t>HR Professional with Tactical AAP Experience Managing 100 Audits with No Conciliation Agreements</a:t>
            </a:r>
          </a:p>
          <a:p>
            <a:pPr>
              <a:spcAft>
                <a:spcPts val="0"/>
              </a:spcAft>
            </a:pPr>
            <a:endParaRPr lang="en-US" sz="1400" dirty="0">
              <a:latin typeface="Century Gothic Regular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CC626A-227E-C248-8D45-F09DE3C4580C}"/>
              </a:ext>
            </a:extLst>
          </p:cNvPr>
          <p:cNvSpPr txBox="1"/>
          <p:nvPr/>
        </p:nvSpPr>
        <p:spPr>
          <a:xfrm>
            <a:off x="6248400" y="2562225"/>
            <a:ext cx="3657600" cy="2523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US" b="1" dirty="0">
              <a:solidFill>
                <a:srgbClr val="007DAD"/>
              </a:solidFill>
              <a:latin typeface="Century Gothic Regular"/>
            </a:endParaRPr>
          </a:p>
          <a:p>
            <a:pPr algn="ctr">
              <a:spcAft>
                <a:spcPts val="1200"/>
              </a:spcAft>
            </a:pPr>
            <a:endParaRPr lang="en-US" b="1" dirty="0">
              <a:solidFill>
                <a:srgbClr val="007DAD"/>
              </a:solidFill>
              <a:latin typeface="Century Gothic Regular"/>
            </a:endParaRP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7DAD"/>
                </a:solidFill>
                <a:latin typeface="Century Gothic Regular"/>
              </a:rPr>
              <a:t>Tony Perkins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entury Gothic Regular"/>
              </a:rPr>
              <a:t>Industry-Recognized Employment Law Attorney, Expert Advisor &amp; Hands-On AAP Developer</a:t>
            </a:r>
            <a:br>
              <a:rPr lang="en-US" sz="1400" dirty="0">
                <a:latin typeface="Century Gothic Regular"/>
              </a:rPr>
            </a:br>
            <a:endParaRPr lang="en-US" sz="1400" dirty="0">
              <a:latin typeface="Century Gothic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57E8C-CD02-4BD0-9CE7-704E7313A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4" y="1682436"/>
            <a:ext cx="1771651" cy="1771651"/>
          </a:xfrm>
          <a:prstGeom prst="ellipse">
            <a:avLst/>
          </a:prstGeom>
          <a:ln w="63500" cap="rnd">
            <a:solidFill>
              <a:srgbClr val="007DAD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7B060-C1DF-45C7-9AEA-D4E17D063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7" y="1676400"/>
            <a:ext cx="1771651" cy="1771651"/>
          </a:xfrm>
          <a:prstGeom prst="ellipse">
            <a:avLst/>
          </a:prstGeom>
          <a:ln w="63500" cap="rnd">
            <a:solidFill>
              <a:srgbClr val="007DAD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19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00558-9711-674B-94EB-A25577E6A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Taapestry</a:t>
            </a:r>
            <a:r>
              <a:rPr lang="en-US" dirty="0"/>
              <a:t> by </a:t>
            </a:r>
            <a:r>
              <a:rPr lang="en-US" dirty="0" err="1"/>
              <a:t>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4E72B-4E85-894D-ACDC-4FD7079F6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0205CD-34B9-7943-A6EA-DC9AA7FB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Governing Pay Discrimination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7698A2-95EA-3C4D-9CAA-ADF7E2150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429000" cy="24534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DAD"/>
                </a:solidFill>
              </a:rPr>
              <a:t>Equal Pay Act of 1963:</a:t>
            </a:r>
            <a:endParaRPr lang="en-US" sz="2000" dirty="0"/>
          </a:p>
          <a:p>
            <a:r>
              <a:rPr lang="en-US" sz="1700" dirty="0"/>
              <a:t>Prohibits pay discrimination based on sex</a:t>
            </a:r>
          </a:p>
          <a:p>
            <a:r>
              <a:rPr lang="en-US" sz="1700" dirty="0"/>
              <a:t>Enforced by the Equal Employment Opportunity Commission (EEOC)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B1D2A-3318-FD40-AEC6-1B07F2069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7571" y="1374913"/>
            <a:ext cx="3429000" cy="24534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DAD"/>
                </a:solidFill>
              </a:rPr>
              <a:t>Executive Order 11246:</a:t>
            </a:r>
          </a:p>
          <a:p>
            <a:r>
              <a:rPr lang="en-US" sz="1700" dirty="0"/>
              <a:t>Pay disparities due to sex are a form of discrimination prohibited by the EO</a:t>
            </a:r>
          </a:p>
          <a:p>
            <a:r>
              <a:rPr lang="en-US" sz="1700" dirty="0"/>
              <a:t>Enforced by the Office of Federal Contract Compliance Programs (OFCCP)</a:t>
            </a:r>
          </a:p>
          <a:p>
            <a:r>
              <a:rPr lang="en-US" sz="1700" dirty="0"/>
              <a:t>Regulatory requirement (41 CFR 60-2.17(b)(3)) – evaluate “…compensation systems to determine whether there are gender-, race-, or ethnicity-based disparities.”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9FEC5B-2FE6-6143-BC54-6B98A20F10E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45542" y="1371599"/>
            <a:ext cx="3894058" cy="24534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DAD"/>
                </a:solidFill>
              </a:rPr>
              <a:t>State Laws:</a:t>
            </a:r>
          </a:p>
          <a:p>
            <a:r>
              <a:rPr lang="en-US" sz="1700" dirty="0"/>
              <a:t>Addressing the “pay gap”</a:t>
            </a:r>
          </a:p>
          <a:p>
            <a:r>
              <a:rPr lang="en-US" sz="1700" dirty="0"/>
              <a:t>Prior salary as a factor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8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7FE14-1139-6F46-BAC4-A9883DF8A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0D2CEE-B73B-0D47-8AD3-C4455CF3A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FADF81-2F0D-2749-AD7A-C24C6138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786B04-7C5F-5943-A2C1-C7B11EE0C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4" y="1219200"/>
            <a:ext cx="10964942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DAD"/>
                </a:solidFill>
              </a:rPr>
              <a:t>Why are we doing this?</a:t>
            </a:r>
          </a:p>
          <a:p>
            <a:pPr marL="347472" indent="-347472"/>
            <a:r>
              <a:rPr lang="en-US" sz="1800" b="1" i="1" dirty="0"/>
              <a:t>Legal Privilege</a:t>
            </a:r>
            <a:br>
              <a:rPr lang="en-US" sz="1800" b="1" i="1" dirty="0"/>
            </a:br>
            <a:endParaRPr lang="en-US" sz="1800" b="1" i="1" dirty="0"/>
          </a:p>
          <a:p>
            <a:pPr marL="347472" indent="-347472"/>
            <a:r>
              <a:rPr lang="en-US" sz="1800" b="1" dirty="0"/>
              <a:t>Self-analysis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/>
              <a:t>We want to know how we look</a:t>
            </a:r>
            <a:br>
              <a:rPr lang="en-US" sz="1800" i="1" dirty="0"/>
            </a:br>
            <a:endParaRPr lang="en-US" sz="1800" dirty="0"/>
          </a:p>
          <a:p>
            <a:pPr marL="347472" indent="-347472"/>
            <a:r>
              <a:rPr lang="en-US" sz="1800" b="1" dirty="0"/>
              <a:t>Employee / Public Relations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/>
              <a:t>What, if anything, do we want to publicize, to whom?</a:t>
            </a:r>
            <a:br>
              <a:rPr lang="en-US" sz="1800" i="1" dirty="0"/>
            </a:br>
            <a:endParaRPr lang="en-US" sz="1800" dirty="0"/>
          </a:p>
          <a:p>
            <a:pPr marL="347472" indent="-347472"/>
            <a:r>
              <a:rPr lang="en-US" sz="1800" b="1" dirty="0"/>
              <a:t>Compliance / In anticipation of litigation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/>
              <a:t>What do we want to analyze? To publicize?</a:t>
            </a:r>
            <a:endParaRPr lang="en-US" sz="1800" dirty="0"/>
          </a:p>
        </p:txBody>
      </p:sp>
      <p:pic>
        <p:nvPicPr>
          <p:cNvPr id="14" name="Picture 13" descr="Large stack of documents">
            <a:extLst>
              <a:ext uri="{FF2B5EF4-FFF2-40B4-BE49-F238E27FC236}">
                <a16:creationId xmlns:a16="http://schemas.microsoft.com/office/drawing/2014/main" id="{DFD2B289-2334-8847-835E-7F7C742444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8" t="14389" r="53743" b="3258"/>
          <a:stretch/>
        </p:blipFill>
        <p:spPr>
          <a:xfrm>
            <a:off x="8991600" y="914400"/>
            <a:ext cx="32004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8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7D7AE-9E66-4747-9A20-9F0987FD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</p:spPr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E42ED-B7CF-AC43-A4A1-AD3E4304D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A80559-DDED-E648-BF7F-3BB111F7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Analyze?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39077-7C2A-7242-932B-C6A1E681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391400" cy="4525963"/>
          </a:xfrm>
        </p:spPr>
        <p:txBody>
          <a:bodyPr/>
          <a:lstStyle/>
          <a:p>
            <a:pPr marL="347472" indent="-347472"/>
            <a:r>
              <a:rPr lang="en-US" sz="2000" b="1" dirty="0"/>
              <a:t>Everybody</a:t>
            </a:r>
            <a:r>
              <a:rPr lang="en-US" sz="2000" b="1" dirty="0" smtClean="0"/>
              <a:t>?  Who is there on “School Picture Day?”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All Jobs?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Company-Wide</a:t>
            </a:r>
            <a:r>
              <a:rPr lang="en-US" sz="2000" b="1" dirty="0"/>
              <a:t>? </a:t>
            </a:r>
            <a:r>
              <a:rPr lang="en-US" sz="2000" b="1" dirty="0" smtClean="0"/>
              <a:t> By </a:t>
            </a:r>
            <a:r>
              <a:rPr lang="en-US" sz="2000" b="1" dirty="0"/>
              <a:t>Establishment?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>
              <a:spcAft>
                <a:spcPts val="0"/>
              </a:spcAft>
            </a:pPr>
            <a:r>
              <a:rPr lang="en-US" sz="2000" b="1" dirty="0"/>
              <a:t>“Similarly-Situated” </a:t>
            </a:r>
            <a:r>
              <a:rPr lang="en-US" sz="2000" b="1" dirty="0" smtClean="0"/>
              <a:t>Employees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Furloughed Employees?  What about the loss of salary during their furlough?  What effect will that have on your analyses?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41C2B-C452-074F-9271-95C9C2BEE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58415"/>
          <a:stretch/>
        </p:blipFill>
        <p:spPr>
          <a:xfrm>
            <a:off x="8991600" y="914400"/>
            <a:ext cx="319254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9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7D7AE-9E66-4747-9A20-9F0987FD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</p:spPr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E42ED-B7CF-AC43-A4A1-AD3E4304D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A80559-DDED-E648-BF7F-3BB111F7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39077-7C2A-7242-932B-C6A1E681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391400" cy="4525963"/>
          </a:xfrm>
        </p:spPr>
        <p:txBody>
          <a:bodyPr/>
          <a:lstStyle/>
          <a:p>
            <a:pPr marL="347472" indent="-347472"/>
            <a:r>
              <a:rPr lang="en-US" sz="2000" b="1" dirty="0"/>
              <a:t>Job Title or Job Code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Job Family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Pay Level (Range, Grade, Band, etc.)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AAP Job Group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EEO-1 Job Categories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41C2B-C452-074F-9271-95C9C2BEE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5674" r="34388"/>
          <a:stretch/>
        </p:blipFill>
        <p:spPr>
          <a:xfrm>
            <a:off x="8991601" y="914400"/>
            <a:ext cx="32004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7D7AE-9E66-4747-9A20-9F0987FD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10896600" cy="609600"/>
          </a:xfrm>
        </p:spPr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E42ED-B7CF-AC43-A4A1-AD3E4304D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249586-65E2-43A3-92F9-4483D13927B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A80559-DDED-E648-BF7F-3BB111F7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 Elements to Analyze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39077-7C2A-7242-932B-C6A1E681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391400" cy="4525963"/>
          </a:xfrm>
        </p:spPr>
        <p:txBody>
          <a:bodyPr/>
          <a:lstStyle/>
          <a:p>
            <a:pPr marL="347472" indent="-347472"/>
            <a:r>
              <a:rPr lang="en-US" sz="2000" b="1" dirty="0"/>
              <a:t>Base Pay</a:t>
            </a:r>
            <a:endParaRPr lang="en-US" sz="2000" b="1" dirty="0">
              <a:solidFill>
                <a:srgbClr val="007DAD"/>
              </a:solidFill>
            </a:endParaRPr>
          </a:p>
          <a:p>
            <a:pPr marL="347472" indent="-347472"/>
            <a:r>
              <a:rPr lang="en-US" sz="2000" b="1" dirty="0"/>
              <a:t>Total Compensation</a:t>
            </a:r>
          </a:p>
          <a:p>
            <a:pPr marL="347472" indent="-347472"/>
            <a:r>
              <a:rPr lang="en-US" sz="2000" b="1" dirty="0"/>
              <a:t>Bonus</a:t>
            </a:r>
          </a:p>
          <a:p>
            <a:pPr marL="347472" indent="-347472"/>
            <a:r>
              <a:rPr lang="en-US" sz="2000" b="1" dirty="0"/>
              <a:t>Commission</a:t>
            </a:r>
          </a:p>
          <a:p>
            <a:pPr marL="347472" indent="-347472"/>
            <a:r>
              <a:rPr lang="en-US" sz="2000" b="1" dirty="0"/>
              <a:t>Stock</a:t>
            </a:r>
          </a:p>
          <a:p>
            <a:pPr marL="347472" indent="-347472"/>
            <a:r>
              <a:rPr lang="en-US" sz="2000" b="1" dirty="0"/>
              <a:t>Prerequisites</a:t>
            </a:r>
          </a:p>
          <a:p>
            <a:pPr marL="347472" indent="-347472"/>
            <a:r>
              <a:rPr lang="en-US" sz="2000" b="1" dirty="0"/>
              <a:t>Starting Pay</a:t>
            </a:r>
          </a:p>
          <a:p>
            <a:pPr marL="347472" indent="-347472"/>
            <a:r>
              <a:rPr lang="en-US" sz="2000" b="1" dirty="0"/>
              <a:t>Merit / Performance Increases</a:t>
            </a:r>
          </a:p>
        </p:txBody>
      </p:sp>
      <p:pic>
        <p:nvPicPr>
          <p:cNvPr id="10" name="Picture 9" descr="Magnifying glass over data chards and graphs">
            <a:extLst>
              <a:ext uri="{FF2B5EF4-FFF2-40B4-BE49-F238E27FC236}">
                <a16:creationId xmlns:a16="http://schemas.microsoft.com/office/drawing/2014/main" id="{38241C2B-C452-074F-9271-95C9C2BEEF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0" t="25773" r="17477" b="2061"/>
          <a:stretch/>
        </p:blipFill>
        <p:spPr>
          <a:xfrm>
            <a:off x="8991600" y="914400"/>
            <a:ext cx="32004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58F058-7234-CB49-BEAE-60395DEB5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9DB51-7CA9-A14C-947D-2FB224A91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F0A4A-7ED5-490A-A00F-17127380957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454AE6-9948-1C4A-9051-B5AEDE0E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Specifics of Analysis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9C97F1-E27E-1742-B168-47A420813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90768"/>
            <a:ext cx="5257789" cy="444394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DAD"/>
                </a:solidFill>
              </a:rPr>
              <a:t>Group Comparisons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Males vs. Females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Nonminority vs. Minority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Each Minority Group vs. Whites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Each Minority Group vs. Most Favored Group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05E9D7-200A-5F43-8446-3085D49EC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7" y="1290768"/>
            <a:ext cx="5416055" cy="444394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DAD"/>
                </a:solidFill>
              </a:rPr>
              <a:t>Metrics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Difference in the Means (Averages)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Problem Threshold</a:t>
            </a:r>
            <a:endParaRPr lang="en-US" sz="600" dirty="0"/>
          </a:p>
          <a:p>
            <a:pPr lvl="1" indent="-342900"/>
            <a:r>
              <a:rPr lang="en-US" sz="1600" dirty="0"/>
              <a:t>Any Difference?</a:t>
            </a:r>
          </a:p>
          <a:p>
            <a:pPr lvl="1" indent="-342900"/>
            <a:r>
              <a:rPr lang="en-US" sz="1600" dirty="0"/>
              <a:t>Company Standard (5%?  10%?)</a:t>
            </a:r>
          </a:p>
          <a:p>
            <a:pPr lvl="1" indent="-342900"/>
            <a:r>
              <a:rPr lang="en-US" sz="1600" dirty="0"/>
              <a:t>Test of Statistical Significance (2 Standard Deviation)</a:t>
            </a:r>
          </a:p>
          <a:p>
            <a:endParaRPr lang="en-US" dirty="0"/>
          </a:p>
        </p:txBody>
      </p:sp>
      <p:cxnSp>
        <p:nvCxnSpPr>
          <p:cNvPr id="15" name="Straight Connector 14" descr="Horizontal dotted line">
            <a:extLst>
              <a:ext uri="{FF2B5EF4-FFF2-40B4-BE49-F238E27FC236}">
                <a16:creationId xmlns:a16="http://schemas.microsoft.com/office/drawing/2014/main" id="{75D915B3-63D1-034E-8DC4-E7FF40DFA330}"/>
              </a:ext>
            </a:extLst>
          </p:cNvPr>
          <p:cNvCxnSpPr>
            <a:cxnSpLocks/>
          </p:cNvCxnSpPr>
          <p:nvPr/>
        </p:nvCxnSpPr>
        <p:spPr>
          <a:xfrm>
            <a:off x="6096000" y="1371600"/>
            <a:ext cx="0" cy="40386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4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58F058-7234-CB49-BEAE-60395DEB5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Taapestry by DirectEmployers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9DB51-7CA9-A14C-947D-2FB224A91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F0A4A-7ED5-490A-A00F-17127380957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454AE6-9948-1C4A-9051-B5AEDE0E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Mary Make Less Than Bob?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9C97F1-E27E-1742-B168-47A420813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62400" cy="367268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DAD"/>
                </a:solidFill>
              </a:rPr>
              <a:t>Pay Factors:</a:t>
            </a:r>
          </a:p>
          <a:p>
            <a:r>
              <a:rPr lang="en-US" sz="1800" dirty="0"/>
              <a:t>Hire Date (Time of Service)</a:t>
            </a:r>
          </a:p>
          <a:p>
            <a:endParaRPr lang="en-US" sz="1800" dirty="0"/>
          </a:p>
          <a:p>
            <a:r>
              <a:rPr lang="en-US" sz="1800" dirty="0"/>
              <a:t>Job Title Date (Time in the Job)</a:t>
            </a:r>
          </a:p>
          <a:p>
            <a:endParaRPr lang="en-US" sz="1800" dirty="0"/>
          </a:p>
          <a:p>
            <a:r>
              <a:rPr lang="en-US" sz="1800" dirty="0"/>
              <a:t>Education</a:t>
            </a:r>
          </a:p>
          <a:p>
            <a:endParaRPr lang="en-US" sz="1800" dirty="0"/>
          </a:p>
          <a:p>
            <a:r>
              <a:rPr lang="en-US" sz="1800" dirty="0"/>
              <a:t>Prior Relevant Experience</a:t>
            </a:r>
          </a:p>
          <a:p>
            <a:endParaRPr lang="en-US" sz="1800" dirty="0"/>
          </a:p>
          <a:p>
            <a:r>
              <a:rPr lang="en-US" sz="1800" dirty="0"/>
              <a:t>Work Shift Differential</a:t>
            </a:r>
          </a:p>
          <a:p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6BF57BE-7DAE-4E61-971D-A280B6A20BAE}"/>
              </a:ext>
            </a:extLst>
          </p:cNvPr>
          <p:cNvSpPr txBox="1">
            <a:spLocks/>
          </p:cNvSpPr>
          <p:nvPr/>
        </p:nvSpPr>
        <p:spPr bwMode="auto">
          <a:xfrm>
            <a:off x="4800600" y="1827451"/>
            <a:ext cx="3810000" cy="40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400" b="0" i="0">
                <a:solidFill>
                  <a:schemeClr val="tx1"/>
                </a:solidFill>
                <a:latin typeface="Century Gothic Regular"/>
                <a:ea typeface="+mn-ea"/>
                <a:cs typeface="+mn-cs"/>
              </a:defRPr>
            </a:lvl1pPr>
            <a:lvl2pPr marL="651510" indent="-194310" algn="l" rtl="0" eaLnBrk="0" fontAlgn="base" hangingPunct="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entury Gothic Regular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7DAD"/>
              </a:buClr>
              <a:buSzPct val="75000"/>
              <a:buFont typeface="Courier New" panose="02070309020205020404" pitchFamily="49" charset="0"/>
              <a:buChar char="o"/>
              <a:defRPr sz="1800" b="0" i="0">
                <a:solidFill>
                  <a:schemeClr val="tx1"/>
                </a:solidFill>
                <a:latin typeface="Century Gothic Regular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Century Gothic Regular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7DAD"/>
              </a:buClr>
              <a:buSzPct val="75000"/>
              <a:buFont typeface="Courier New" panose="02070309020205020404" pitchFamily="49" charset="0"/>
              <a:buChar char="o"/>
              <a:defRPr sz="1600" b="0" i="0">
                <a:solidFill>
                  <a:schemeClr val="tx1"/>
                </a:solidFill>
                <a:latin typeface="Century Gothic Regular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Part Time / Full Time</a:t>
            </a:r>
          </a:p>
          <a:p>
            <a:endParaRPr lang="en-US" sz="1800" dirty="0"/>
          </a:p>
          <a:p>
            <a:r>
              <a:rPr lang="en-US" sz="1800" dirty="0"/>
              <a:t>Exempt / Non-Exempt</a:t>
            </a:r>
          </a:p>
          <a:p>
            <a:endParaRPr lang="en-US" sz="1800" dirty="0"/>
          </a:p>
          <a:p>
            <a:r>
              <a:rPr lang="en-US" sz="1800" dirty="0"/>
              <a:t>Job Level</a:t>
            </a:r>
          </a:p>
          <a:p>
            <a:endParaRPr lang="en-US" sz="1800" dirty="0"/>
          </a:p>
          <a:p>
            <a:r>
              <a:rPr lang="en-US" sz="1800" dirty="0"/>
              <a:t>Salary Grade</a:t>
            </a:r>
          </a:p>
          <a:p>
            <a:endParaRPr lang="en-US" sz="1800" dirty="0"/>
          </a:p>
          <a:p>
            <a:r>
              <a:rPr lang="en-US" sz="1800" dirty="0"/>
              <a:t>Location</a:t>
            </a:r>
            <a:endParaRPr lang="en-US" sz="1600" dirty="0"/>
          </a:p>
          <a:p>
            <a:endParaRPr lang="en-US" kern="0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402076B-1B76-4D94-B250-8C4D4F46AF0E}"/>
              </a:ext>
            </a:extLst>
          </p:cNvPr>
          <p:cNvSpPr txBox="1">
            <a:spLocks/>
          </p:cNvSpPr>
          <p:nvPr/>
        </p:nvSpPr>
        <p:spPr bwMode="auto">
          <a:xfrm>
            <a:off x="8001000" y="1827450"/>
            <a:ext cx="3810000" cy="40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400" b="0" i="0">
                <a:solidFill>
                  <a:schemeClr val="tx1"/>
                </a:solidFill>
                <a:latin typeface="Century Gothic Regular"/>
                <a:ea typeface="+mn-ea"/>
                <a:cs typeface="+mn-cs"/>
              </a:defRPr>
            </a:lvl1pPr>
            <a:lvl2pPr marL="651510" indent="-194310" algn="l" rtl="0" eaLnBrk="0" fontAlgn="base" hangingPunct="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entury Gothic Regular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7DAD"/>
              </a:buClr>
              <a:buSzPct val="75000"/>
              <a:buFont typeface="Courier New" panose="02070309020205020404" pitchFamily="49" charset="0"/>
              <a:buChar char="o"/>
              <a:defRPr sz="1800" b="0" i="0">
                <a:solidFill>
                  <a:schemeClr val="tx1"/>
                </a:solidFill>
                <a:latin typeface="Century Gothic Regular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Century Gothic Regular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7DAD"/>
              </a:buClr>
              <a:buSzPct val="75000"/>
              <a:buFont typeface="Courier New" panose="02070309020205020404" pitchFamily="49" charset="0"/>
              <a:buChar char="o"/>
              <a:defRPr sz="1600" b="0" i="0">
                <a:solidFill>
                  <a:schemeClr val="tx1"/>
                </a:solidFill>
                <a:latin typeface="Century Gothic Regular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Merit / Performance Increase</a:t>
            </a:r>
          </a:p>
          <a:p>
            <a:endParaRPr lang="en-US" sz="1800" kern="0" dirty="0"/>
          </a:p>
          <a:p>
            <a:r>
              <a:rPr lang="en-US" sz="1800" kern="0" dirty="0"/>
              <a:t>Prior Salary</a:t>
            </a:r>
          </a:p>
          <a:p>
            <a:endParaRPr lang="en-US" sz="1800" kern="0" dirty="0"/>
          </a:p>
          <a:p>
            <a:r>
              <a:rPr lang="en-US" sz="1800" kern="0" dirty="0"/>
              <a:t>Incumbent Salaries</a:t>
            </a:r>
          </a:p>
          <a:p>
            <a:endParaRPr lang="en-US" sz="1800" kern="0" dirty="0"/>
          </a:p>
          <a:p>
            <a:r>
              <a:rPr lang="en-US" sz="1800" kern="0" dirty="0"/>
              <a:t>Department</a:t>
            </a:r>
          </a:p>
          <a:p>
            <a:endParaRPr lang="en-US" sz="1800" kern="0" dirty="0"/>
          </a:p>
          <a:p>
            <a:r>
              <a:rPr lang="en-US" sz="1800" b="1" kern="0" dirty="0"/>
              <a:t>Other</a:t>
            </a:r>
            <a:endParaRPr lang="en-US" sz="1600" b="1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712934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7">
      <a:dk1>
        <a:srgbClr val="1C2F41"/>
      </a:dk1>
      <a:lt1>
        <a:srgbClr val="FFFFFF"/>
      </a:lt1>
      <a:dk2>
        <a:srgbClr val="1C2F41"/>
      </a:dk2>
      <a:lt2>
        <a:srgbClr val="FFFFFF"/>
      </a:lt2>
      <a:accent1>
        <a:srgbClr val="007DAD"/>
      </a:accent1>
      <a:accent2>
        <a:srgbClr val="E2462F"/>
      </a:accent2>
      <a:accent3>
        <a:srgbClr val="00517D"/>
      </a:accent3>
      <a:accent4>
        <a:srgbClr val="FEC33E"/>
      </a:accent4>
      <a:accent5>
        <a:srgbClr val="949B9F"/>
      </a:accent5>
      <a:accent6>
        <a:srgbClr val="949B9F"/>
      </a:accent6>
      <a:hlink>
        <a:srgbClr val="00517D"/>
      </a:hlink>
      <a:folHlink>
        <a:srgbClr val="7C41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1104</Words>
  <Application>Microsoft Office PowerPoint</Application>
  <PresentationFormat>Widescreen</PresentationFormat>
  <Paragraphs>189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 Regular</vt:lpstr>
      <vt:lpstr>Courier New</vt:lpstr>
      <vt:lpstr>Wingdings</vt:lpstr>
      <vt:lpstr>Default Design</vt:lpstr>
      <vt:lpstr>Practical Considerations for Conducting  a Compensation Analysis</vt:lpstr>
      <vt:lpstr>Webinar Hosts</vt:lpstr>
      <vt:lpstr>Laws Governing Pay Discrimination</vt:lpstr>
      <vt:lpstr>Scope of the Analysis</vt:lpstr>
      <vt:lpstr>Who to Analyze?</vt:lpstr>
      <vt:lpstr>Unit of Analysis</vt:lpstr>
      <vt:lpstr>Compensation Elements to Analyze</vt:lpstr>
      <vt:lpstr>Specifics of Analysis</vt:lpstr>
      <vt:lpstr>Why Does Mary Make Less Than Bob?</vt:lpstr>
      <vt:lpstr>Compensation Analysis Tools</vt:lpstr>
      <vt:lpstr>Team Strategy</vt:lpstr>
      <vt:lpstr>Thank You For Attending!</vt:lpstr>
    </vt:vector>
  </TitlesOfParts>
  <Company>Gerstco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Project Launch Plan</dc:title>
  <dc:creator>Katie</dc:creator>
  <cp:lastModifiedBy>Candee Chambers</cp:lastModifiedBy>
  <cp:revision>263</cp:revision>
  <cp:lastPrinted>2015-10-22T16:51:54Z</cp:lastPrinted>
  <dcterms:created xsi:type="dcterms:W3CDTF">2011-11-10T19:07:11Z</dcterms:created>
  <dcterms:modified xsi:type="dcterms:W3CDTF">2020-06-10T19:55:53Z</dcterms:modified>
</cp:coreProperties>
</file>